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sldIdLst>
    <p:sldId id="256" r:id="rId2"/>
    <p:sldId id="258" r:id="rId3"/>
    <p:sldId id="259" r:id="rId4"/>
    <p:sldId id="309" r:id="rId5"/>
    <p:sldId id="471" r:id="rId6"/>
    <p:sldId id="467" r:id="rId7"/>
    <p:sldId id="473" r:id="rId8"/>
    <p:sldId id="476" r:id="rId9"/>
    <p:sldId id="468" r:id="rId10"/>
    <p:sldId id="469" r:id="rId11"/>
    <p:sldId id="470" r:id="rId12"/>
    <p:sldId id="472" r:id="rId13"/>
    <p:sldId id="474" r:id="rId14"/>
    <p:sldId id="475" r:id="rId15"/>
    <p:sldId id="477" r:id="rId16"/>
    <p:sldId id="478" r:id="rId17"/>
    <p:sldId id="481" r:id="rId18"/>
    <p:sldId id="480" r:id="rId19"/>
    <p:sldId id="479" r:id="rId20"/>
    <p:sldId id="492" r:id="rId21"/>
    <p:sldId id="493" r:id="rId22"/>
    <p:sldId id="494" r:id="rId23"/>
    <p:sldId id="483" r:id="rId24"/>
    <p:sldId id="495" r:id="rId25"/>
    <p:sldId id="482" r:id="rId26"/>
    <p:sldId id="485" r:id="rId27"/>
    <p:sldId id="484" r:id="rId28"/>
    <p:sldId id="486" r:id="rId29"/>
    <p:sldId id="506" r:id="rId30"/>
    <p:sldId id="520" r:id="rId31"/>
    <p:sldId id="683" r:id="rId32"/>
    <p:sldId id="685" r:id="rId33"/>
    <p:sldId id="748" r:id="rId34"/>
    <p:sldId id="750" r:id="rId35"/>
    <p:sldId id="684" r:id="rId36"/>
    <p:sldId id="747" r:id="rId37"/>
    <p:sldId id="686" r:id="rId38"/>
    <p:sldId id="751" r:id="rId39"/>
    <p:sldId id="752" r:id="rId40"/>
    <p:sldId id="689" r:id="rId41"/>
    <p:sldId id="753" r:id="rId42"/>
    <p:sldId id="632" r:id="rId43"/>
    <p:sldId id="635" r:id="rId44"/>
    <p:sldId id="636" r:id="rId45"/>
    <p:sldId id="805" r:id="rId46"/>
    <p:sldId id="806" r:id="rId47"/>
    <p:sldId id="497" r:id="rId48"/>
    <p:sldId id="498" r:id="rId49"/>
    <p:sldId id="525" r:id="rId50"/>
    <p:sldId id="526" r:id="rId51"/>
    <p:sldId id="527" r:id="rId52"/>
    <p:sldId id="528" r:id="rId53"/>
    <p:sldId id="529" r:id="rId54"/>
    <p:sldId id="530" r:id="rId55"/>
    <p:sldId id="537" r:id="rId56"/>
    <p:sldId id="531" r:id="rId57"/>
    <p:sldId id="538" r:id="rId58"/>
    <p:sldId id="539" r:id="rId59"/>
    <p:sldId id="532" r:id="rId60"/>
    <p:sldId id="533" r:id="rId61"/>
    <p:sldId id="534" r:id="rId62"/>
    <p:sldId id="535" r:id="rId63"/>
    <p:sldId id="536" r:id="rId64"/>
    <p:sldId id="544" r:id="rId65"/>
    <p:sldId id="540" r:id="rId66"/>
    <p:sldId id="541" r:id="rId67"/>
    <p:sldId id="542" r:id="rId68"/>
    <p:sldId id="543" r:id="rId69"/>
    <p:sldId id="545" r:id="rId70"/>
    <p:sldId id="546" r:id="rId71"/>
    <p:sldId id="547" r:id="rId72"/>
    <p:sldId id="548" r:id="rId73"/>
    <p:sldId id="549" r:id="rId74"/>
    <p:sldId id="550" r:id="rId75"/>
    <p:sldId id="551" r:id="rId76"/>
    <p:sldId id="552" r:id="rId77"/>
    <p:sldId id="554" r:id="rId78"/>
    <p:sldId id="555" r:id="rId79"/>
    <p:sldId id="556" r:id="rId80"/>
    <p:sldId id="557" r:id="rId81"/>
    <p:sldId id="558" r:id="rId82"/>
    <p:sldId id="561" r:id="rId83"/>
    <p:sldId id="801" r:id="rId84"/>
    <p:sldId id="802" r:id="rId85"/>
    <p:sldId id="803" r:id="rId86"/>
    <p:sldId id="505" r:id="rId87"/>
    <p:sldId id="521" r:id="rId88"/>
    <p:sldId id="629" r:id="rId89"/>
    <p:sldId id="634" r:id="rId90"/>
    <p:sldId id="633" r:id="rId91"/>
    <p:sldId id="642" r:id="rId92"/>
    <p:sldId id="804" r:id="rId93"/>
    <p:sldId id="499" r:id="rId94"/>
    <p:sldId id="512" r:id="rId95"/>
    <p:sldId id="562" r:id="rId96"/>
    <p:sldId id="563" r:id="rId97"/>
    <p:sldId id="564" r:id="rId98"/>
    <p:sldId id="565" r:id="rId99"/>
    <p:sldId id="566" r:id="rId100"/>
    <p:sldId id="567" r:id="rId101"/>
    <p:sldId id="568" r:id="rId102"/>
    <p:sldId id="569" r:id="rId103"/>
    <p:sldId id="570" r:id="rId104"/>
    <p:sldId id="571" r:id="rId105"/>
    <p:sldId id="572" r:id="rId106"/>
    <p:sldId id="573" r:id="rId107"/>
    <p:sldId id="574" r:id="rId108"/>
    <p:sldId id="575" r:id="rId109"/>
    <p:sldId id="576" r:id="rId110"/>
    <p:sldId id="627" r:id="rId111"/>
    <p:sldId id="577" r:id="rId112"/>
    <p:sldId id="620" r:id="rId113"/>
    <p:sldId id="621" r:id="rId114"/>
    <p:sldId id="622" r:id="rId115"/>
    <p:sldId id="624" r:id="rId116"/>
    <p:sldId id="737" r:id="rId117"/>
    <p:sldId id="625" r:id="rId118"/>
    <p:sldId id="628" r:id="rId119"/>
    <p:sldId id="626" r:id="rId120"/>
    <p:sldId id="783" r:id="rId121"/>
    <p:sldId id="784" r:id="rId122"/>
    <p:sldId id="785" r:id="rId123"/>
    <p:sldId id="786" r:id="rId124"/>
    <p:sldId id="500" r:id="rId125"/>
    <p:sldId id="513" r:id="rId126"/>
    <p:sldId id="769" r:id="rId127"/>
    <p:sldId id="770" r:id="rId128"/>
    <p:sldId id="700" r:id="rId129"/>
    <p:sldId id="771" r:id="rId130"/>
    <p:sldId id="701" r:id="rId131"/>
    <p:sldId id="772" r:id="rId132"/>
    <p:sldId id="703" r:id="rId133"/>
    <p:sldId id="773" r:id="rId134"/>
    <p:sldId id="704" r:id="rId135"/>
    <p:sldId id="774" r:id="rId136"/>
    <p:sldId id="705" r:id="rId137"/>
    <p:sldId id="787" r:id="rId138"/>
    <p:sldId id="788" r:id="rId139"/>
    <p:sldId id="789" r:id="rId140"/>
    <p:sldId id="501" r:id="rId141"/>
    <p:sldId id="663" r:id="rId142"/>
    <p:sldId id="664" r:id="rId143"/>
    <p:sldId id="665" r:id="rId144"/>
    <p:sldId id="666" r:id="rId145"/>
    <p:sldId id="667" r:id="rId146"/>
    <p:sldId id="668" r:id="rId147"/>
    <p:sldId id="669" r:id="rId148"/>
    <p:sldId id="670" r:id="rId149"/>
    <p:sldId id="671" r:id="rId150"/>
    <p:sldId id="672" r:id="rId151"/>
    <p:sldId id="673" r:id="rId152"/>
    <p:sldId id="674" r:id="rId153"/>
    <p:sldId id="675" r:id="rId154"/>
    <p:sldId id="676" r:id="rId155"/>
    <p:sldId id="677" r:id="rId156"/>
    <p:sldId id="678" r:id="rId157"/>
    <p:sldId id="679" r:id="rId158"/>
    <p:sldId id="680" r:id="rId159"/>
    <p:sldId id="681" r:id="rId160"/>
    <p:sldId id="682" r:id="rId161"/>
    <p:sldId id="790" r:id="rId162"/>
    <p:sldId id="791" r:id="rId163"/>
    <p:sldId id="792" r:id="rId164"/>
    <p:sldId id="502" r:id="rId165"/>
    <p:sldId id="524" r:id="rId166"/>
    <p:sldId id="715" r:id="rId167"/>
    <p:sldId id="717" r:id="rId168"/>
    <p:sldId id="775" r:id="rId169"/>
    <p:sldId id="718" r:id="rId170"/>
    <p:sldId id="722" r:id="rId171"/>
    <p:sldId id="776" r:id="rId172"/>
    <p:sldId id="723" r:id="rId173"/>
    <p:sldId id="777" r:id="rId174"/>
    <p:sldId id="778" r:id="rId175"/>
    <p:sldId id="779" r:id="rId176"/>
    <p:sldId id="793" r:id="rId177"/>
    <p:sldId id="795" r:id="rId178"/>
    <p:sldId id="503" r:id="rId179"/>
    <p:sldId id="523" r:id="rId180"/>
    <p:sldId id="726" r:id="rId181"/>
    <p:sldId id="727" r:id="rId182"/>
    <p:sldId id="797" r:id="rId183"/>
    <p:sldId id="504" r:id="rId184"/>
    <p:sldId id="522" r:id="rId185"/>
    <p:sldId id="578" r:id="rId186"/>
    <p:sldId id="579" r:id="rId187"/>
    <p:sldId id="580" r:id="rId188"/>
    <p:sldId id="581" r:id="rId189"/>
    <p:sldId id="582" r:id="rId190"/>
    <p:sldId id="584" r:id="rId191"/>
    <p:sldId id="585" r:id="rId192"/>
    <p:sldId id="583" r:id="rId193"/>
    <p:sldId id="586" r:id="rId194"/>
    <p:sldId id="587" r:id="rId195"/>
    <p:sldId id="588" r:id="rId196"/>
    <p:sldId id="796" r:id="rId197"/>
    <p:sldId id="738" r:id="rId198"/>
    <p:sldId id="739" r:id="rId199"/>
    <p:sldId id="740" r:id="rId200"/>
    <p:sldId id="741" r:id="rId201"/>
    <p:sldId id="640" r:id="rId202"/>
    <p:sldId id="643" r:id="rId203"/>
    <p:sldId id="742" r:id="rId204"/>
    <p:sldId id="743" r:id="rId205"/>
    <p:sldId id="798" r:id="rId206"/>
    <p:sldId id="799" r:id="rId207"/>
    <p:sldId id="800" r:id="rId208"/>
    <p:sldId id="782" r:id="rId209"/>
    <p:sldId id="690" r:id="rId210"/>
    <p:sldId id="754" r:id="rId211"/>
    <p:sldId id="755" r:id="rId212"/>
    <p:sldId id="756" r:id="rId213"/>
    <p:sldId id="757" r:id="rId214"/>
    <p:sldId id="691" r:id="rId215"/>
    <p:sldId id="758" r:id="rId216"/>
    <p:sldId id="759" r:id="rId217"/>
    <p:sldId id="760" r:id="rId218"/>
    <p:sldId id="761" r:id="rId219"/>
    <p:sldId id="763" r:id="rId220"/>
    <p:sldId id="764" r:id="rId221"/>
    <p:sldId id="765" r:id="rId222"/>
    <p:sldId id="692" r:id="rId223"/>
    <p:sldId id="766" r:id="rId224"/>
    <p:sldId id="767" r:id="rId225"/>
    <p:sldId id="768" r:id="rId226"/>
    <p:sldId id="698" r:id="rId227"/>
    <p:sldId id="780" r:id="rId228"/>
    <p:sldId id="781" r:id="rId229"/>
    <p:sldId id="699" r:id="rId230"/>
    <p:sldId id="496" r:id="rId231"/>
    <p:sldId id="487" r:id="rId232"/>
    <p:sldId id="488" r:id="rId233"/>
    <p:sldId id="489" r:id="rId234"/>
    <p:sldId id="490" r:id="rId235"/>
    <p:sldId id="507" r:id="rId236"/>
    <p:sldId id="589" r:id="rId237"/>
    <p:sldId id="519" r:id="rId238"/>
    <p:sldId id="590" r:id="rId239"/>
    <p:sldId id="591" r:id="rId240"/>
    <p:sldId id="600" r:id="rId241"/>
    <p:sldId id="601" r:id="rId242"/>
    <p:sldId id="602" r:id="rId243"/>
    <p:sldId id="603" r:id="rId244"/>
    <p:sldId id="604" r:id="rId245"/>
    <p:sldId id="518" r:id="rId246"/>
    <p:sldId id="593" r:id="rId247"/>
    <p:sldId id="592" r:id="rId248"/>
    <p:sldId id="607" r:id="rId249"/>
    <p:sldId id="608" r:id="rId250"/>
    <p:sldId id="594" r:id="rId251"/>
    <p:sldId id="609" r:id="rId252"/>
    <p:sldId id="610" r:id="rId253"/>
    <p:sldId id="611" r:id="rId254"/>
    <p:sldId id="595" r:id="rId255"/>
    <p:sldId id="612" r:id="rId256"/>
    <p:sldId id="615" r:id="rId257"/>
    <p:sldId id="613" r:id="rId258"/>
    <p:sldId id="616" r:id="rId259"/>
    <p:sldId id="614" r:id="rId260"/>
    <p:sldId id="617" r:id="rId261"/>
    <p:sldId id="619" r:id="rId262"/>
    <p:sldId id="517" r:id="rId263"/>
    <p:sldId id="596" r:id="rId264"/>
    <p:sldId id="597" r:id="rId265"/>
    <p:sldId id="598" r:id="rId266"/>
    <p:sldId id="599" r:id="rId267"/>
    <p:sldId id="605" r:id="rId268"/>
    <p:sldId id="606" r:id="rId269"/>
    <p:sldId id="466" r:id="rId27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mre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FAD6CA"/>
          </a:solidFill>
        </a:fill>
      </a:tcStyle>
    </a:wholeTbl>
    <a:band2H>
      <a:tcTxStyle/>
      <a:tcStyle>
        <a:tcBdr/>
        <a:fill>
          <a:solidFill>
            <a:srgbClr val="FCECE7"/>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F1DAD0"/>
          </a:solidFill>
        </a:fill>
      </a:tcStyle>
    </a:wholeTbl>
    <a:band2H>
      <a:tcTxStyle/>
      <a:tcStyle>
        <a:tcBdr/>
        <a:fill>
          <a:solidFill>
            <a:srgbClr val="F8EDE9"/>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2918" autoAdjust="0"/>
  </p:normalViewPr>
  <p:slideViewPr>
    <p:cSldViewPr snapToGrid="0" snapToObjects="1">
      <p:cViewPr>
        <p:scale>
          <a:sx n="62" d="100"/>
          <a:sy n="62" d="100"/>
        </p:scale>
        <p:origin x="14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2-11T13:34:29.534" idx="1">
    <p:pos x="834" y="593"/>
    <p:text>Questions people want answered:
1 The person who is smart and knowledgeable and wants to spend time on the esoteric... Striking the balance
2 How to get going and hit the class off... nervous about the initial hour
3 How to handle mysteries I can't solve live... Something about their computer setup... 
4 Fun things to move a class along and make it interesting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xfrm>
            <a:off x="1143000" y="685800"/>
            <a:ext cx="4572000" cy="3429000"/>
          </a:xfrm>
          <a:prstGeom prst="rect">
            <a:avLst/>
          </a:prstGeom>
        </p:spPr>
        <p:txBody>
          <a:bodyPr/>
          <a:lstStyle/>
          <a:p>
            <a:endParaRPr/>
          </a:p>
        </p:txBody>
      </p:sp>
      <p:sp>
        <p:nvSpPr>
          <p:cNvPr id="76" name="Shape 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711046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940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239938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863986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08125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607685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2676143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557044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848279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68202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999491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1400"/>
            </a:pPr>
            <a:r>
              <a:rPr lang="en-US" sz="1400" dirty="0">
                <a:latin typeface="Verdana" panose="020B0604030504040204" pitchFamily="34" charset="0"/>
                <a:ea typeface="Verdana" panose="020B0604030504040204" pitchFamily="34" charset="0"/>
                <a:cs typeface="Courier New" panose="02070309020205020404" pitchFamily="49" charset="0"/>
              </a:rPr>
              <a:t>An operation selecting certain rows from a table is a restriction.</a:t>
            </a:r>
          </a:p>
          <a:p>
            <a:pPr>
              <a:defRPr sz="1400"/>
            </a:pPr>
            <a:endParaRPr dirty="0"/>
          </a:p>
        </p:txBody>
      </p:sp>
    </p:spTree>
    <p:extLst>
      <p:ext uri="{BB962C8B-B14F-4D97-AF65-F5344CB8AC3E}">
        <p14:creationId xmlns:p14="http://schemas.microsoft.com/office/powerpoint/2010/main" val="27666144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66284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252662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14648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Subqueries work not only for columns aliases but also for aggregate functions, scalar subqueries, and windowing functions referenced in WHERE clauses.</a:t>
            </a:r>
          </a:p>
          <a:p>
            <a:pPr>
              <a:defRPr sz="1400"/>
            </a:pPr>
            <a:endParaRPr dirty="0"/>
          </a:p>
        </p:txBody>
      </p:sp>
    </p:spTree>
    <p:extLst>
      <p:ext uri="{BB962C8B-B14F-4D97-AF65-F5344CB8AC3E}">
        <p14:creationId xmlns:p14="http://schemas.microsoft.com/office/powerpoint/2010/main" val="36868706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92792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51877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105495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119606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99059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Microsoft SQL Server, for example, supports a limited variant of POSIX-style regular expressions.</a:t>
            </a:r>
            <a:endParaRPr dirty="0"/>
          </a:p>
        </p:txBody>
      </p:sp>
    </p:spTree>
    <p:extLst>
      <p:ext uri="{BB962C8B-B14F-4D97-AF65-F5344CB8AC3E}">
        <p14:creationId xmlns:p14="http://schemas.microsoft.com/office/powerpoint/2010/main" val="3913495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5885059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8426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9399090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562639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406550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6788942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060760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397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99983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6441658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3111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735184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29802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695222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803381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11079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6510698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984913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4500828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151210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433214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462182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234781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4479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738628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4504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9179326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908264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882151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6636737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8769772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044236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430042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445804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4730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0126310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417848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04060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81625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04329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236815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1445703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7832328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2690993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3169888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0616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946405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48240919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8637675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459112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7462256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39444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0567544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258029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089436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4123039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26604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800146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823416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88572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8035174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087205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579684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93781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53946276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8022207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873725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0358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23623823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0137997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162451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364422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280104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142177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423072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5627425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57248191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759160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51434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2248018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22338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85491476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113040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7162331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311629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9356994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4125696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225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00651920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37848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dirty="0"/>
              <a:t>As developers you want to learn!</a:t>
            </a:r>
          </a:p>
          <a:p>
            <a:pPr>
              <a:defRPr sz="1400"/>
            </a:pPr>
            <a:r>
              <a:rPr dirty="0"/>
              <a:t>As a corporation you want your developers to align their learning with your business </a:t>
            </a:r>
            <a:r>
              <a:rPr dirty="0" err="1"/>
              <a:t>goals.That’s</a:t>
            </a:r>
            <a:r>
              <a:rPr dirty="0"/>
              <a:t> where we come in… Keeping developers current, bringing others up-to-speed … all aimed at moving your business forward!</a:t>
            </a:r>
          </a:p>
          <a:p>
            <a:pPr>
              <a:defRPr sz="1400"/>
            </a:pPr>
            <a:r>
              <a:rPr dirty="0"/>
              <a:t>We started in 2003 by a Sun Microsystems developer that wanted to help developers le</a:t>
            </a:r>
            <a:r>
              <a:rPr lang="en-US" dirty="0"/>
              <a:t>ve</a:t>
            </a:r>
            <a:r>
              <a:rPr dirty="0"/>
              <a:t>l-up and see business better leverage IT</a:t>
            </a:r>
          </a:p>
        </p:txBody>
      </p:sp>
    </p:spTree>
    <p:extLst>
      <p:ext uri="{BB962C8B-B14F-4D97-AF65-F5344CB8AC3E}">
        <p14:creationId xmlns:p14="http://schemas.microsoft.com/office/powerpoint/2010/main" val="293187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752301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035539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8478229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7719310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770524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3487261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2551522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2304240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479739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74016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15342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412123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4554831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692081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1631182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61156254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8309990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0855034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0199728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24112919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576140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9761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137371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48048388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67324230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872906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3920971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2954662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4378821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24348781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663336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160270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72534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936973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5633928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35732163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0642222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7730965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12884294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579716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8095711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9743617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7091887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36392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79750545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321938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8952125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8274935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4602430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7284992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0625488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6378837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263455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6203283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621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66933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0380836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9860050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602000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Oracle 8i and earlier uses WHERE syntax instead of JOIN syntax.</a:t>
            </a:r>
            <a:endParaRPr dirty="0"/>
          </a:p>
        </p:txBody>
      </p:sp>
    </p:spTree>
    <p:extLst>
      <p:ext uri="{BB962C8B-B14F-4D97-AF65-F5344CB8AC3E}">
        <p14:creationId xmlns:p14="http://schemas.microsoft.com/office/powerpoint/2010/main" val="317978764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9992434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0311527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4242148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58623641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20477876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00804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5764498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2010252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5019958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287700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65823218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9555691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3852214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75342587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694979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6673771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6307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76508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87431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30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a:defRPr sz="1400"/>
            </a:pPr>
            <a:r>
              <a:rPr dirty="0"/>
              <a:t>Areas of DevelopIntelligence expertise</a:t>
            </a:r>
          </a:p>
          <a:p>
            <a:pPr marL="231082" indent="-231082">
              <a:buSzPct val="100000"/>
              <a:buChar char="-"/>
              <a:defRPr sz="1400"/>
            </a:pPr>
            <a:r>
              <a:rPr dirty="0"/>
              <a:t>DevOps: Chef / Puppet</a:t>
            </a:r>
          </a:p>
          <a:p>
            <a:pPr marL="231082" indent="-231082">
              <a:buSzPct val="100000"/>
              <a:buChar char="-"/>
              <a:defRPr sz="1400"/>
            </a:pPr>
            <a:r>
              <a:rPr dirty="0" err="1"/>
              <a:t>BigData</a:t>
            </a:r>
            <a:r>
              <a:rPr dirty="0"/>
              <a:t>: Hadoop / Cassandra / Spark</a:t>
            </a:r>
            <a:endParaRPr lang="en-US" dirty="0"/>
          </a:p>
          <a:p>
            <a:pPr marL="231082" indent="-231082">
              <a:buSzPct val="100000"/>
              <a:buChar char="-"/>
              <a:defRPr sz="1400"/>
            </a:pPr>
            <a:r>
              <a:rPr lang="en-US" dirty="0"/>
              <a:t>Machine Learning</a:t>
            </a:r>
            <a:endParaRPr dirty="0"/>
          </a:p>
          <a:p>
            <a:pPr marL="231082" indent="-231082">
              <a:buSzPct val="100000"/>
              <a:buChar char="-"/>
              <a:defRPr sz="1400"/>
            </a:pPr>
            <a:r>
              <a:rPr dirty="0"/>
              <a:t>Front-end: React / Angular</a:t>
            </a:r>
          </a:p>
          <a:p>
            <a:pPr marL="231082" indent="-231082">
              <a:buSzPct val="100000"/>
              <a:buChar char="-"/>
              <a:defRPr sz="1400"/>
            </a:pPr>
            <a:r>
              <a:rPr dirty="0"/>
              <a:t>Cloud: AWS / Azure</a:t>
            </a:r>
          </a:p>
          <a:p>
            <a:pPr>
              <a:defRPr sz="1400"/>
            </a:pPr>
            <a:r>
              <a:rPr dirty="0"/>
              <a:t>- Started as a Java shop -&gt; keep growing -&gt; haven’t looked back</a:t>
            </a:r>
          </a:p>
          <a:p>
            <a:pPr>
              <a:defRPr sz="1400"/>
            </a:pPr>
            <a:r>
              <a:rPr dirty="0"/>
              <a:t>- Our specialty is hiring expert practitioners that can come alongside teams and teach them how to move forward</a:t>
            </a:r>
          </a:p>
        </p:txBody>
      </p:sp>
    </p:spTree>
    <p:extLst>
      <p:ext uri="{BB962C8B-B14F-4D97-AF65-F5344CB8AC3E}">
        <p14:creationId xmlns:p14="http://schemas.microsoft.com/office/powerpoint/2010/main" val="127578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85235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51477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17519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45126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38725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04378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26006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3665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33505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6089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6459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73806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79752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14857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17658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715255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913660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476706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0071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77898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9755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51289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Some DBMSs support bracketed comments, which start with /*, continue over one or more lines, and end with */. </a:t>
            </a:r>
          </a:p>
          <a:p>
            <a:pPr>
              <a:defRPr sz="1400"/>
            </a:pPr>
            <a:r>
              <a:rPr lang="en-US" dirty="0"/>
              <a:t>You can nest a bracketed comment within another.</a:t>
            </a:r>
            <a:endParaRPr dirty="0"/>
          </a:p>
        </p:txBody>
      </p:sp>
    </p:spTree>
    <p:extLst>
      <p:ext uri="{BB962C8B-B14F-4D97-AF65-F5344CB8AC3E}">
        <p14:creationId xmlns:p14="http://schemas.microsoft.com/office/powerpoint/2010/main" val="3914679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170532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8452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41579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36353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24534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44689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89866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18616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15430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79550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3826932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35496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92726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28469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8063155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07633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33475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123473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951824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89384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19900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81920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5145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96198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334602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1400"/>
            </a:pPr>
            <a:r>
              <a:rPr lang="en-US" sz="1400" dirty="0">
                <a:latin typeface="Verdana" panose="020B0604030504040204" pitchFamily="34" charset="0"/>
                <a:ea typeface="Verdana" panose="020B0604030504040204" pitchFamily="34" charset="0"/>
                <a:cs typeface="Courier New" panose="02070309020205020404" pitchFamily="49" charset="0"/>
              </a:rPr>
              <a:t>Technically, Standard SQL can’t handle B.C.E./B.C. dates, but some DBMSs can.</a:t>
            </a:r>
          </a:p>
          <a:p>
            <a:pPr marL="0" marR="0" lvl="0" indent="0" defTabSz="457200" eaLnBrk="1" fontAlgn="auto" latinLnBrk="0" hangingPunct="1">
              <a:lnSpc>
                <a:spcPct val="117999"/>
              </a:lnSpc>
              <a:spcBef>
                <a:spcPts val="0"/>
              </a:spcBef>
              <a:spcAft>
                <a:spcPts val="0"/>
              </a:spcAft>
              <a:buClrTx/>
              <a:buSzTx/>
              <a:buFontTx/>
              <a:buNone/>
              <a:tabLst/>
              <a:defRPr sz="14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marL="0" marR="0" lvl="0" indent="0" defTabSz="457200" eaLnBrk="1" fontAlgn="auto" latinLnBrk="0" hangingPunct="1">
              <a:lnSpc>
                <a:spcPct val="117999"/>
              </a:lnSpc>
              <a:spcBef>
                <a:spcPts val="0"/>
              </a:spcBef>
              <a:spcAft>
                <a:spcPts val="0"/>
              </a:spcAft>
              <a:buClrTx/>
              <a:buSzTx/>
              <a:buFontTx/>
              <a:buNone/>
              <a:tabLst/>
              <a:defRPr sz="1400"/>
            </a:pPr>
            <a:r>
              <a:rPr lang="en-US" sz="1400" dirty="0">
                <a:latin typeface="Verdana" panose="020B0604030504040204" pitchFamily="34" charset="0"/>
                <a:ea typeface="Verdana" panose="020B0604030504040204" pitchFamily="34" charset="0"/>
                <a:cs typeface="Courier New" panose="02070309020205020404" pitchFamily="49" charset="0"/>
              </a:rPr>
              <a:t>Microsoft SQL Server and DB2: leave off the data type name prefix from datetime literals. DATE '2006-03-17' becomes '2006-03-17'</a:t>
            </a:r>
          </a:p>
          <a:p>
            <a:pPr marL="0" marR="0" lvl="0" indent="0" defTabSz="457200" eaLnBrk="1" fontAlgn="auto" latinLnBrk="0" hangingPunct="1">
              <a:lnSpc>
                <a:spcPct val="117999"/>
              </a:lnSpc>
              <a:spcBef>
                <a:spcPts val="0"/>
              </a:spcBef>
              <a:spcAft>
                <a:spcPts val="0"/>
              </a:spcAft>
              <a:buClrTx/>
              <a:buSzTx/>
              <a:buFontTx/>
              <a:buNone/>
              <a:tabLst/>
              <a:defRPr sz="14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marL="0" marR="0" lvl="0" indent="0" defTabSz="457200" eaLnBrk="1" fontAlgn="auto" latinLnBrk="0" hangingPunct="1">
              <a:lnSpc>
                <a:spcPct val="117999"/>
              </a:lnSpc>
              <a:spcBef>
                <a:spcPts val="0"/>
              </a:spcBef>
              <a:spcAft>
                <a:spcPts val="0"/>
              </a:spcAft>
              <a:buClrTx/>
              <a:buSzTx/>
              <a:buFontTx/>
              <a:buNone/>
              <a:tabLst/>
              <a:defRPr sz="1400"/>
            </a:pPr>
            <a:r>
              <a:rPr lang="en-US" sz="1400" dirty="0">
                <a:latin typeface="Verdana" panose="020B0604030504040204" pitchFamily="34" charset="0"/>
                <a:ea typeface="Verdana" panose="020B0604030504040204" pitchFamily="34" charset="0"/>
                <a:cs typeface="Courier New" panose="02070309020205020404" pitchFamily="49" charset="0"/>
              </a:rPr>
              <a:t>Microsoft Access: put datetime literals inside # characters instead of quotes, and leave off the data type name prefix. DATE '2006-03-17' becomes #2006-03-17#</a:t>
            </a:r>
          </a:p>
          <a:p>
            <a:pPr>
              <a:defRPr sz="1400"/>
            </a:pPr>
            <a:endParaRPr dirty="0"/>
          </a:p>
        </p:txBody>
      </p:sp>
    </p:spTree>
    <p:extLst>
      <p:ext uri="{BB962C8B-B14F-4D97-AF65-F5344CB8AC3E}">
        <p14:creationId xmlns:p14="http://schemas.microsoft.com/office/powerpoint/2010/main" val="39481936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659982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5963531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520429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2073669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3791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2768633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See </a:t>
            </a:r>
            <a:r>
              <a:rPr lang="en-US" sz="1400" dirty="0">
                <a:latin typeface="Verdana" panose="020B0604030504040204" pitchFamily="34" charset="0"/>
                <a:ea typeface="Verdana" panose="020B0604030504040204" pitchFamily="34" charset="0"/>
                <a:cs typeface="Courier New" panose="02070309020205020404" pitchFamily="49" charset="0"/>
              </a:rPr>
              <a:t>http://en.wikipedia.org/wiki/Universally_Unique_Identifier.</a:t>
            </a:r>
            <a:endParaRPr dirty="0"/>
          </a:p>
        </p:txBody>
      </p:sp>
    </p:spTree>
    <p:extLst>
      <p:ext uri="{BB962C8B-B14F-4D97-AF65-F5344CB8AC3E}">
        <p14:creationId xmlns:p14="http://schemas.microsoft.com/office/powerpoint/2010/main" val="29442185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380574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You can check for nulls with COALESCE and compare using NULLIF.</a:t>
            </a:r>
          </a:p>
          <a:p>
            <a:pPr marL="0" marR="0" lvl="0" indent="0" defTabSz="457200" eaLnBrk="1" fontAlgn="auto" latinLnBrk="0" hangingPunct="1">
              <a:lnSpc>
                <a:spcPct val="117999"/>
              </a:lnSpc>
              <a:spcBef>
                <a:spcPts val="0"/>
              </a:spcBef>
              <a:spcAft>
                <a:spcPts val="0"/>
              </a:spcAft>
              <a:buClrTx/>
              <a:buSzTx/>
              <a:buFontTx/>
              <a:buNone/>
              <a:tabLst/>
              <a:defRPr sz="1400"/>
            </a:pPr>
            <a:r>
              <a:rPr lang="en-US" sz="1400" dirty="0">
                <a:latin typeface="Verdana" panose="020B0604030504040204" pitchFamily="34" charset="0"/>
                <a:ea typeface="Verdana" panose="020B0604030504040204" pitchFamily="34" charset="0"/>
                <a:cs typeface="Courier New" panose="02070309020205020404" pitchFamily="49" charset="0"/>
              </a:rPr>
              <a:t>A null indicates the lack of a value, so "null value" is not accurate.</a:t>
            </a:r>
          </a:p>
          <a:p>
            <a:pPr>
              <a:defRPr sz="1400"/>
            </a:pPr>
            <a:endParaRPr dirty="0"/>
          </a:p>
        </p:txBody>
      </p:sp>
    </p:spTree>
    <p:extLst>
      <p:ext uri="{BB962C8B-B14F-4D97-AF65-F5344CB8AC3E}">
        <p14:creationId xmlns:p14="http://schemas.microsoft.com/office/powerpoint/2010/main" val="14486033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0370315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40681342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090321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3813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9069920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2091475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78038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1338138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926452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6372883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00429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01111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20243454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Selecting certain columns from a table is called a projection.</a:t>
            </a:r>
            <a:endParaRPr dirty="0"/>
          </a:p>
        </p:txBody>
      </p:sp>
    </p:spTree>
    <p:extLst>
      <p:ext uri="{BB962C8B-B14F-4D97-AF65-F5344CB8AC3E}">
        <p14:creationId xmlns:p14="http://schemas.microsoft.com/office/powerpoint/2010/main" val="18690055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dirty="0"/>
              <a:t>Microsoft Access and PostgreSQL require the AS keyword.</a:t>
            </a:r>
          </a:p>
          <a:p>
            <a:pPr>
              <a:defRPr sz="1400"/>
            </a:pPr>
            <a:endParaRPr lang="en-US" dirty="0"/>
          </a:p>
          <a:p>
            <a:pPr>
              <a:defRPr sz="1400"/>
            </a:pPr>
            <a:r>
              <a:rPr lang="en-US" dirty="0"/>
              <a:t>Oracle and DB2 show unquoted column names and aliases in uppercase.</a:t>
            </a:r>
            <a:endParaRPr dirty="0"/>
          </a:p>
        </p:txBody>
      </p:sp>
    </p:spTree>
    <p:extLst>
      <p:ext uri="{BB962C8B-B14F-4D97-AF65-F5344CB8AC3E}">
        <p14:creationId xmlns:p14="http://schemas.microsoft.com/office/powerpoint/2010/main" val="39708056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19867652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endParaRPr dirty="0"/>
          </a:p>
        </p:txBody>
      </p:sp>
    </p:spTree>
    <p:extLst>
      <p:ext uri="{BB962C8B-B14F-4D97-AF65-F5344CB8AC3E}">
        <p14:creationId xmlns:p14="http://schemas.microsoft.com/office/powerpoint/2010/main" val="3380274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p>
            <a:pPr>
              <a:defRPr sz="1400"/>
            </a:pPr>
            <a:r>
              <a:rPr lang="en-US" sz="1400" dirty="0">
                <a:latin typeface="Verdana" panose="020B0604030504040204" pitchFamily="34" charset="0"/>
                <a:ea typeface="Verdana" panose="020B0604030504040204" pitchFamily="34" charset="0"/>
                <a:cs typeface="Courier New" panose="02070309020205020404" pitchFamily="49" charset="0"/>
              </a:rPr>
              <a:t>By default, rows are unordered </a:t>
            </a:r>
            <a:endParaRPr dirty="0"/>
          </a:p>
        </p:txBody>
      </p:sp>
    </p:spTree>
    <p:extLst>
      <p:ext uri="{BB962C8B-B14F-4D97-AF65-F5344CB8AC3E}">
        <p14:creationId xmlns:p14="http://schemas.microsoft.com/office/powerpoint/2010/main" val="15762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developintelligence.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irst Slide">
    <p:spTree>
      <p:nvGrpSpPr>
        <p:cNvPr id="1" name=""/>
        <p:cNvGrpSpPr/>
        <p:nvPr/>
      </p:nvGrpSpPr>
      <p:grpSpPr>
        <a:xfrm>
          <a:off x="0" y="0"/>
          <a:ext cx="0" cy="0"/>
          <a:chOff x="0" y="0"/>
          <a:chExt cx="0" cy="0"/>
        </a:xfrm>
      </p:grpSpPr>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spTree>
      <p:nvGrpSpPr>
        <p:cNvPr id="1" name=""/>
        <p:cNvGrpSpPr/>
        <p:nvPr/>
      </p:nvGrpSpPr>
      <p:grpSpPr>
        <a:xfrm>
          <a:off x="0" y="0"/>
          <a:ext cx="0" cy="0"/>
          <a:chOff x="0" y="0"/>
          <a:chExt cx="0" cy="0"/>
        </a:xfrm>
      </p:grpSpPr>
      <p:pic>
        <p:nvPicPr>
          <p:cNvPr id="21" name="pasted-image.pd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2" name="Shape 22"/>
          <p:cNvSpPr>
            <a:spLocks noGrp="1"/>
          </p:cNvSpPr>
          <p:nvPr>
            <p:ph type="body" sz="quarter" idx="13"/>
          </p:nvPr>
        </p:nvSpPr>
        <p:spPr>
          <a:xfrm>
            <a:off x="5497034" y="5220061"/>
            <a:ext cx="3193174" cy="1216414"/>
          </a:xfrm>
          <a:prstGeom prst="rect">
            <a:avLst/>
          </a:prstGeom>
        </p:spPr>
        <p:txBody>
          <a:bodyPr anchor="ctr"/>
          <a:lstStyle/>
          <a:p>
            <a:pPr defTabSz="914400">
              <a:spcBef>
                <a:spcPts val="0"/>
              </a:spcBef>
              <a:defRPr sz="1000">
                <a:solidFill>
                  <a:schemeClr val="accent3">
                    <a:lumOff val="44000"/>
                  </a:schemeClr>
                </a:solidFill>
                <a:latin typeface="Arial"/>
                <a:ea typeface="Arial"/>
                <a:cs typeface="Arial"/>
                <a:sym typeface="Arial"/>
              </a:defRPr>
            </a:pPr>
            <a:r>
              <a:rPr>
                <a:latin typeface="Verdana"/>
                <a:ea typeface="Verdana"/>
                <a:cs typeface="Verdana"/>
                <a:sym typeface="Verdana"/>
              </a:rPr>
              <a:t>Prepared by </a:t>
            </a:r>
            <a:r>
              <a:rPr>
                <a:solidFill>
                  <a:srgbClr val="FF7500"/>
                </a:solidFill>
                <a:latin typeface="Verdana"/>
                <a:ea typeface="Verdana"/>
                <a:cs typeface="Verdana"/>
                <a:sym typeface="Verdana"/>
              </a:rPr>
              <a:t>XX</a:t>
            </a:r>
          </a:p>
          <a:p>
            <a:pPr defTabSz="914400">
              <a:spcBef>
                <a:spcPts val="0"/>
              </a:spcBef>
              <a:defRPr sz="1000">
                <a:solidFill>
                  <a:schemeClr val="accent3">
                    <a:lumOff val="44000"/>
                  </a:schemeClr>
                </a:solidFill>
                <a:latin typeface="Arial"/>
                <a:ea typeface="Arial"/>
                <a:cs typeface="Arial"/>
                <a:sym typeface="Arial"/>
              </a:defRPr>
            </a:pPr>
            <a:endParaRPr>
              <a:solidFill>
                <a:srgbClr val="FF7500"/>
              </a:solidFill>
              <a:latin typeface="Verdana"/>
              <a:ea typeface="Verdana"/>
              <a:cs typeface="Verdana"/>
              <a:sym typeface="Verdana"/>
            </a:endParaRPr>
          </a:p>
          <a:p>
            <a:pPr defTabSz="914400">
              <a:spcBef>
                <a:spcPts val="0"/>
              </a:spcBef>
              <a:defRPr sz="1000">
                <a:solidFill>
                  <a:schemeClr val="accent3">
                    <a:lumOff val="44000"/>
                  </a:schemeClr>
                </a:solidFill>
                <a:latin typeface="Arial"/>
                <a:ea typeface="Arial"/>
                <a:cs typeface="Arial"/>
                <a:sym typeface="Arial"/>
              </a:defRPr>
            </a:pPr>
            <a:r>
              <a:rPr>
                <a:latin typeface="Verdana"/>
                <a:ea typeface="Verdana"/>
                <a:cs typeface="Verdana"/>
                <a:sym typeface="Verdana"/>
              </a:rPr>
              <a:t>XX@developintelligence.com</a:t>
            </a:r>
          </a:p>
          <a:p>
            <a:pPr defTabSz="914400">
              <a:spcBef>
                <a:spcPts val="0"/>
              </a:spcBef>
              <a:defRPr sz="1000">
                <a:solidFill>
                  <a:schemeClr val="accent3">
                    <a:lumOff val="44000"/>
                  </a:schemeClr>
                </a:solidFill>
                <a:latin typeface="Arial"/>
                <a:ea typeface="Arial"/>
                <a:cs typeface="Arial"/>
                <a:sym typeface="Arial"/>
              </a:defRPr>
            </a:pPr>
            <a:r>
              <a:rPr>
                <a:latin typeface="Verdana"/>
                <a:ea typeface="Verdana"/>
                <a:cs typeface="Verdana"/>
                <a:sym typeface="Verdana"/>
              </a:rPr>
              <a:t>February XX, 2016</a:t>
            </a:r>
          </a:p>
          <a:p>
            <a:pPr defTabSz="914400">
              <a:spcBef>
                <a:spcPts val="0"/>
              </a:spcBef>
              <a:defRPr sz="1000">
                <a:solidFill>
                  <a:schemeClr val="accent3">
                    <a:lumOff val="44000"/>
                  </a:schemeClr>
                </a:solidFill>
                <a:latin typeface="Arial"/>
                <a:ea typeface="Arial"/>
                <a:cs typeface="Arial"/>
                <a:sym typeface="Arial"/>
              </a:defRPr>
            </a:pPr>
            <a:endParaRPr>
              <a:latin typeface="Verdana"/>
              <a:ea typeface="Verdana"/>
              <a:cs typeface="Verdana"/>
              <a:sym typeface="Verdana"/>
            </a:endParaRPr>
          </a:p>
          <a:p>
            <a:pPr defTabSz="914400">
              <a:spcBef>
                <a:spcPts val="0"/>
              </a:spcBef>
              <a:defRPr sz="1000">
                <a:solidFill>
                  <a:schemeClr val="accent3">
                    <a:lumOff val="44000"/>
                  </a:schemeClr>
                </a:solidFill>
                <a:latin typeface="Arial"/>
                <a:ea typeface="Arial"/>
                <a:cs typeface="Arial"/>
                <a:sym typeface="Arial"/>
              </a:defRPr>
            </a:pPr>
            <a:r>
              <a:rPr>
                <a:latin typeface="Verdana"/>
                <a:ea typeface="Verdana"/>
                <a:cs typeface="Verdana"/>
                <a:sym typeface="Verdana"/>
              </a:rPr>
              <a:t>Confidential</a:t>
            </a:r>
          </a:p>
        </p:txBody>
      </p:sp>
      <p:pic>
        <p:nvPicPr>
          <p:cNvPr id="23" name="image3.pdf" descr="new di logo.eps"/>
          <p:cNvPicPr>
            <a:picLocks noChangeAspect="1"/>
          </p:cNvPicPr>
          <p:nvPr/>
        </p:nvPicPr>
        <p:blipFill>
          <a:blip r:embed="rId3"/>
          <a:stretch>
            <a:fillRect/>
          </a:stretch>
        </p:blipFill>
        <p:spPr>
          <a:xfrm>
            <a:off x="1040166" y="5220057"/>
            <a:ext cx="3316533" cy="1216379"/>
          </a:xfrm>
          <a:prstGeom prst="rect">
            <a:avLst/>
          </a:prstGeom>
          <a:ln w="12700">
            <a:miter lim="400000"/>
          </a:ln>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Header no bullet">
    <p:spTree>
      <p:nvGrpSpPr>
        <p:cNvPr id="1" name=""/>
        <p:cNvGrpSpPr/>
        <p:nvPr/>
      </p:nvGrpSpPr>
      <p:grpSpPr>
        <a:xfrm>
          <a:off x="0" y="0"/>
          <a:ext cx="0" cy="0"/>
          <a:chOff x="0" y="0"/>
          <a:chExt cx="0" cy="0"/>
        </a:xfrm>
      </p:grpSpPr>
      <p:pic>
        <p:nvPicPr>
          <p:cNvPr id="40" name="image1.png" descr="DI PPT_2nd.3.png"/>
          <p:cNvPicPr>
            <a:picLocks noChangeAspect="1"/>
          </p:cNvPicPr>
          <p:nvPr/>
        </p:nvPicPr>
        <p:blipFill>
          <a:blip r:embed="rId2"/>
          <a:srcRect b="89418"/>
          <a:stretch>
            <a:fillRect/>
          </a:stretch>
        </p:blipFill>
        <p:spPr>
          <a:xfrm>
            <a:off x="0" y="0"/>
            <a:ext cx="9153071" cy="726435"/>
          </a:xfrm>
          <a:prstGeom prst="rect">
            <a:avLst/>
          </a:prstGeom>
          <a:ln w="12700">
            <a:miter lim="400000"/>
          </a:ln>
        </p:spPr>
      </p:pic>
      <p:pic>
        <p:nvPicPr>
          <p:cNvPr id="41" name="image3.pdf" descr="new di logo.eps"/>
          <p:cNvPicPr>
            <a:picLocks noChangeAspect="1"/>
          </p:cNvPicPr>
          <p:nvPr/>
        </p:nvPicPr>
        <p:blipFill>
          <a:blip r:embed="rId3"/>
          <a:stretch>
            <a:fillRect/>
          </a:stretch>
        </p:blipFill>
        <p:spPr>
          <a:xfrm>
            <a:off x="7448077" y="68653"/>
            <a:ext cx="1568923" cy="575422"/>
          </a:xfrm>
          <a:prstGeom prst="rect">
            <a:avLst/>
          </a:prstGeom>
          <a:ln w="12700">
            <a:miter lim="400000"/>
          </a:ln>
        </p:spPr>
      </p:pic>
      <p:sp>
        <p:nvSpPr>
          <p:cNvPr id="42" name="Shape 42"/>
          <p:cNvSpPr>
            <a:spLocks noGrp="1"/>
          </p:cNvSpPr>
          <p:nvPr>
            <p:ph type="sldNum" sz="quarter" idx="2"/>
          </p:nvPr>
        </p:nvSpPr>
        <p:spPr>
          <a:xfrm>
            <a:off x="7544109" y="6327535"/>
            <a:ext cx="1247212" cy="226987"/>
          </a:xfrm>
          <a:prstGeom prst="rect">
            <a:avLst/>
          </a:prstGeom>
        </p:spPr>
        <p:txBody>
          <a:bodyPr anchor="t"/>
          <a:lstStyle>
            <a:lvl1pPr algn="ctr">
              <a:defRPr sz="1000">
                <a:solidFill>
                  <a:srgbClr val="A6A6A6"/>
                </a:solidFill>
              </a:defRPr>
            </a:lvl1pPr>
          </a:lstStyle>
          <a:p>
            <a:fld id="{86CB4B4D-7CA3-9044-876B-883B54F8677D}" type="slidenum">
              <a:t>‹#›</a:t>
            </a:fld>
            <a:endParaRPr/>
          </a:p>
        </p:txBody>
      </p:sp>
      <p:sp>
        <p:nvSpPr>
          <p:cNvPr id="43" name="Shape 43"/>
          <p:cNvSpPr/>
          <p:nvPr/>
        </p:nvSpPr>
        <p:spPr>
          <a:xfrm>
            <a:off x="3120389" y="6491790"/>
            <a:ext cx="2903221"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44097" marR="45154" algn="ctr" defTabSz="1016000">
              <a:buClr>
                <a:srgbClr val="000000"/>
              </a:buClr>
              <a:buFont typeface="Arial"/>
              <a:defRPr sz="900">
                <a:uFill>
                  <a:solidFill>
                    <a:srgbClr val="000000"/>
                  </a:solidFill>
                </a:uFill>
              </a:defRPr>
            </a:pPr>
            <a:r>
              <a:rPr dirty="0"/>
              <a:t>Copyright 201</a:t>
            </a:r>
            <a:r>
              <a:rPr lang="en-US" dirty="0"/>
              <a:t>8</a:t>
            </a:r>
            <a:r>
              <a:rPr dirty="0"/>
              <a:t> DevelopIntelligence LLC</a:t>
            </a:r>
          </a:p>
          <a:p>
            <a:pPr marL="44097" marR="45154" algn="ctr" defTabSz="1016000">
              <a:buClr>
                <a:srgbClr val="000000"/>
              </a:buClr>
              <a:buFont typeface="Arial"/>
              <a:defRPr sz="900">
                <a:uFill>
                  <a:solidFill>
                    <a:srgbClr val="000000"/>
                  </a:solidFill>
                </a:uFill>
              </a:defRPr>
            </a:pPr>
            <a:r>
              <a:rPr u="sng" dirty="0">
                <a:solidFill>
                  <a:srgbClr val="B33709"/>
                </a:solidFill>
                <a:uFill>
                  <a:solidFill>
                    <a:srgbClr val="B33709"/>
                  </a:solidFill>
                </a:uFill>
                <a:hlinkClick r:id="rId4"/>
              </a:rPr>
              <a:t>http://www.DevelopIntelligence.com</a:t>
            </a:r>
          </a:p>
        </p:txBody>
      </p:sp>
      <p:sp>
        <p:nvSpPr>
          <p:cNvPr id="44" name="Shape 44"/>
          <p:cNvSpPr>
            <a:spLocks noGrp="1"/>
          </p:cNvSpPr>
          <p:nvPr>
            <p:ph type="title"/>
          </p:nvPr>
        </p:nvSpPr>
        <p:spPr>
          <a:xfrm>
            <a:off x="112802" y="92074"/>
            <a:ext cx="7218050" cy="542133"/>
          </a:xfrm>
          <a:prstGeom prst="rect">
            <a:avLst/>
          </a:prstGeom>
        </p:spPr>
        <p:txBody>
          <a:bodyPr/>
          <a:lstStyle>
            <a:lvl1pPr>
              <a:defRPr sz="2400">
                <a:latin typeface="Verdana"/>
                <a:ea typeface="Verdana"/>
                <a:cs typeface="Verdana"/>
                <a:sym typeface="Verdana"/>
              </a:defRPr>
            </a:lvl1pPr>
          </a:lstStyle>
          <a:p>
            <a:r>
              <a:t>Title Text</a:t>
            </a:r>
          </a:p>
        </p:txBody>
      </p:sp>
      <p:sp>
        <p:nvSpPr>
          <p:cNvPr id="45" name="Shape 45"/>
          <p:cNvSpPr>
            <a:spLocks noGrp="1"/>
          </p:cNvSpPr>
          <p:nvPr>
            <p:ph type="body" idx="1"/>
          </p:nvPr>
        </p:nvSpPr>
        <p:spPr>
          <a:xfrm>
            <a:off x="129999" y="860944"/>
            <a:ext cx="8884002" cy="5585222"/>
          </a:xfrm>
          <a:prstGeom prst="rect">
            <a:avLst/>
          </a:prstGeom>
        </p:spPr>
        <p:txBody>
          <a:bodyPr>
            <a:noAutofit/>
          </a:bodyPr>
          <a:lstStyle>
            <a:lvl2pPr marL="661736" indent="-280736">
              <a:buClr>
                <a:srgbClr val="FF7500"/>
              </a:buClr>
              <a:buChar char="•"/>
            </a:lvl2pPr>
            <a:lvl3pPr marL="1042736" indent="-280736">
              <a:buClr>
                <a:srgbClr val="FF7500"/>
              </a:buClr>
              <a:buChar char="•"/>
              <a:defRPr sz="2400"/>
            </a:lvl3pPr>
            <a:lvl4pPr marL="1423736" indent="-280736">
              <a:buClr>
                <a:srgbClr val="FF7500"/>
              </a:buClr>
              <a:buChar char="•"/>
              <a:defRPr sz="2000"/>
            </a:lvl4pPr>
            <a:lvl5pPr marL="1804736" indent="-280736">
              <a:buClr>
                <a:srgbClr val="FF7500"/>
              </a:buClr>
              <a:buChar char="•"/>
              <a:defRPr sz="2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image4.png" descr="DI PPT_cvr.png"/>
          <p:cNvPicPr>
            <a:picLocks noChangeAspect="1"/>
          </p:cNvPicPr>
          <p:nvPr/>
        </p:nvPicPr>
        <p:blipFill>
          <a:blip r:embed="rId5"/>
          <a:stretch>
            <a:fillRect/>
          </a:stretch>
        </p:blipFill>
        <p:spPr>
          <a:xfrm>
            <a:off x="0" y="0"/>
            <a:ext cx="9144000" cy="6858000"/>
          </a:xfrm>
          <a:prstGeom prst="rect">
            <a:avLst/>
          </a:prstGeom>
          <a:ln w="12700">
            <a:miter lim="400000"/>
          </a:ln>
        </p:spPr>
      </p:pic>
      <p:sp>
        <p:nvSpPr>
          <p:cNvPr id="3" name="Shape 3"/>
          <p:cNvSpPr/>
          <p:nvPr/>
        </p:nvSpPr>
        <p:spPr>
          <a:xfrm>
            <a:off x="1661833" y="4724761"/>
            <a:ext cx="7028375" cy="83099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defTabSz="914400">
              <a:defRPr sz="3000">
                <a:solidFill>
                  <a:schemeClr val="accent3">
                    <a:lumOff val="44000"/>
                  </a:schemeClr>
                </a:solidFill>
              </a:defRPr>
            </a:pPr>
            <a:r>
              <a:rPr sz="2400">
                <a:solidFill>
                  <a:srgbClr val="FF7500"/>
                </a:solidFill>
                <a:latin typeface="Verdana"/>
                <a:ea typeface="Verdana"/>
                <a:cs typeface="Verdana"/>
                <a:sym typeface="Verdana"/>
              </a:rPr>
              <a:t>Learning Solutions </a:t>
            </a:r>
            <a:r>
              <a:rPr sz="2400">
                <a:latin typeface="Verdana"/>
                <a:ea typeface="Verdana"/>
                <a:cs typeface="Verdana"/>
                <a:sym typeface="Verdana"/>
              </a:rPr>
              <a:t>to Attract, Retain, </a:t>
            </a:r>
            <a:br>
              <a:rPr sz="2400">
                <a:latin typeface="Verdana"/>
                <a:ea typeface="Verdana"/>
                <a:cs typeface="Verdana"/>
                <a:sym typeface="Verdana"/>
              </a:rPr>
            </a:br>
            <a:r>
              <a:rPr sz="2400">
                <a:latin typeface="Verdana"/>
                <a:ea typeface="Verdana"/>
                <a:cs typeface="Verdana"/>
                <a:sym typeface="Verdana"/>
              </a:rPr>
              <a:t>and Grow your top technical talent.</a:t>
            </a:r>
          </a:p>
        </p:txBody>
      </p:sp>
      <p:pic>
        <p:nvPicPr>
          <p:cNvPr id="4" name="image3.pdf" descr="new di logo.eps"/>
          <p:cNvPicPr>
            <a:picLocks noChangeAspect="1"/>
          </p:cNvPicPr>
          <p:nvPr/>
        </p:nvPicPr>
        <p:blipFill>
          <a:blip r:embed="rId6"/>
          <a:stretch>
            <a:fillRect/>
          </a:stretch>
        </p:blipFill>
        <p:spPr>
          <a:xfrm>
            <a:off x="934347" y="287122"/>
            <a:ext cx="3727152" cy="1366979"/>
          </a:xfrm>
          <a:prstGeom prst="rect">
            <a:avLst/>
          </a:prstGeom>
          <a:ln w="12700">
            <a:miter lim="400000"/>
          </a:ln>
        </p:spPr>
      </p:pic>
      <p:sp>
        <p:nvSpPr>
          <p:cNvPr id="5" name="Shape 5"/>
          <p:cNvSpPr>
            <a:spLocks noGrp="1"/>
          </p:cNvSpPr>
          <p:nvPr>
            <p:ph type="title"/>
          </p:nvPr>
        </p:nvSpPr>
        <p:spPr>
          <a:xfrm>
            <a:off x="457200" y="92074"/>
            <a:ext cx="8229600" cy="150812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6" name="Shape 6"/>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2pPr>
              <a:buBlip>
                <a:blip r:embed="rId7"/>
              </a:buBlip>
            </a:lvl2pPr>
            <a:lvl3pPr>
              <a:buBlip>
                <a:blip r:embed="rId7"/>
              </a:buBlip>
            </a:lvl3pPr>
            <a:lvl4pPr>
              <a:buBlip>
                <a:blip r:embed="rId7"/>
              </a:buBlip>
            </a:lvl4pPr>
            <a:lvl5pPr>
              <a:buBlip>
                <a:blip r:embed="rId7"/>
              </a:buBlip>
            </a:lvl5p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6553200" y="6172200"/>
            <a:ext cx="2133600" cy="368301"/>
          </a:xfrm>
          <a:prstGeom prst="rect">
            <a:avLst/>
          </a:prstGeom>
          <a:ln w="12700">
            <a:miter lim="400000"/>
          </a:ln>
        </p:spPr>
        <p:txBody>
          <a:bodyPr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000" b="0" i="0" u="none" strike="noStrike" cap="none" spc="0" baseline="0">
          <a:ln>
            <a:noFill/>
          </a:ln>
          <a:solidFill>
            <a:schemeClr val="accent3">
              <a:lumOff val="44000"/>
            </a:schemeClr>
          </a:solidFill>
          <a:uFillTx/>
          <a:latin typeface="Arial"/>
          <a:ea typeface="Arial"/>
          <a:cs typeface="Arial"/>
          <a:sym typeface="Arial"/>
        </a:defRPr>
      </a:lvl9pPr>
    </p:titleStyle>
    <p:body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805069" marR="0" indent="-347869"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2pPr>
      <a:lvl3pPr marL="1219200" marR="0" indent="-3048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3pPr>
      <a:lvl4pPr marL="17272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4pPr>
      <a:lvl5pPr marL="21844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7"/>
        </a:buBlip>
        <a:tabLst/>
        <a:defRPr sz="28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41"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beaver.io/"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84" name="Shape 84"/>
          <p:cNvSpPr>
            <a:spLocks noGrp="1"/>
          </p:cNvSpPr>
          <p:nvPr>
            <p:ph type="title"/>
          </p:nvPr>
        </p:nvSpPr>
        <p:spPr>
          <a:prstGeom prst="rect">
            <a:avLst/>
          </a:prstGeom>
        </p:spPr>
        <p:txBody>
          <a:bodyPr/>
          <a:lstStyle/>
          <a:p>
            <a:r>
              <a:rPr lang="en-US" dirty="0"/>
              <a:t>SQL Overview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Overview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is a programming language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writes programs to create, modify, and query databases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database system executes the SQL program, performs the tasks specified, and displays the results or an error message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Like any programming language, SQL uses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Syntax: the words and symbols you can use and how they can be combine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Semantics: determining the actual meaning of a syntactically correct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is relatively easy to learn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statements are closer to natural language than other programming languages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is declarative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C-style languages are procedural or object-oriented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Programmers specify the steps to produce a result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In a declarative language, you describe what you want and not how to do it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10580077"/>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100</a:t>
            </a:fld>
            <a:endParaRPr/>
          </a:p>
        </p:txBody>
      </p:sp>
      <p:sp>
        <p:nvSpPr>
          <p:cNvPr id="84" name="Shape 84"/>
          <p:cNvSpPr>
            <a:spLocks noGrp="1"/>
          </p:cNvSpPr>
          <p:nvPr>
            <p:ph type="title"/>
          </p:nvPr>
        </p:nvSpPr>
        <p:spPr>
          <a:prstGeom prst="rect">
            <a:avLst/>
          </a:prstGeom>
        </p:spPr>
        <p:txBody>
          <a:bodyPr/>
          <a:lstStyle/>
          <a:p>
            <a:r>
              <a:rPr lang="en-US" dirty="0"/>
              <a:t>SQL Sort Order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Sort Order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DBMSs use collation to decide the order that characters are sorted in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Collation determines the order of precedence for every character in the character set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character set depends on the language you’re using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European languages (Latin character set)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Hebrew (the Hebrew alphabet)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Chinese (ideographs)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Collation determines case sensitivity (whether ‘A’ &lt; ‘a’?) and accent sensitivity (is ‘A’ &lt; ‘À’?)</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can use column-position numbers instead of column names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Position numbers refer to the columns in the </a:t>
            </a:r>
            <a:r>
              <a:rPr lang="en-US" sz="1400" i="1" dirty="0">
                <a:latin typeface="Verdana" panose="020B0604030504040204" pitchFamily="34" charset="0"/>
                <a:ea typeface="Verdana" panose="020B0604030504040204" pitchFamily="34" charset="0"/>
                <a:cs typeface="Courier New" panose="02070309020205020404" pitchFamily="49" charset="0"/>
              </a:rPr>
              <a:t>result</a:t>
            </a:r>
            <a:r>
              <a:rPr lang="en-US" sz="1400" dirty="0">
                <a:latin typeface="Verdana" panose="020B0604030504040204" pitchFamily="34" charset="0"/>
                <a:ea typeface="Verdana" panose="020B0604030504040204" pitchFamily="34" charset="0"/>
                <a:cs typeface="Courier New" panose="02070309020205020404" pitchFamily="49" charset="0"/>
              </a:rPr>
              <a:t> rather than in the original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 positions are shorter but the resulting code is less clear and can cause mistakes if columns are re-ordered in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34811762"/>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101</a:t>
            </a:fld>
            <a:endParaRPr/>
          </a:p>
        </p:txBody>
      </p:sp>
      <p:sp>
        <p:nvSpPr>
          <p:cNvPr id="84" name="Shape 84"/>
          <p:cNvSpPr>
            <a:spLocks noGrp="1"/>
          </p:cNvSpPr>
          <p:nvPr>
            <p:ph type="title"/>
          </p:nvPr>
        </p:nvSpPr>
        <p:spPr>
          <a:prstGeom prst="rect">
            <a:avLst/>
          </a:prstGeom>
        </p:spPr>
        <p:txBody>
          <a:bodyPr/>
          <a:lstStyle/>
          <a:p>
            <a:r>
              <a:rPr lang="en-US" dirty="0"/>
              <a:t>SQL Sorting and NULL</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Sorting and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deviates from the rule that null isn’t equal to any other value, including another null when sorting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logical comparison NULL = NULL is unknown, not true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nulls are sorted, they are equal to each other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decides whether nulls are either greater than or less than all non-null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Microsoft Access, Microsoft SQL Server, and MySQL treat nulls as the lowest possible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DB2, and PostgreSQL treat nulls as the highest possible values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use </a:t>
            </a:r>
            <a:r>
              <a:rPr lang="en-US" sz="1800" dirty="0">
                <a:latin typeface="Courier New" panose="02070309020205020404" pitchFamily="49" charset="0"/>
                <a:ea typeface="Verdana" panose="020B0604030504040204" pitchFamily="34" charset="0"/>
                <a:cs typeface="Courier New" panose="02070309020205020404" pitchFamily="49" charset="0"/>
              </a:rPr>
              <a:t>NULLS FIRST</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NULLS LAST</a:t>
            </a:r>
            <a:r>
              <a:rPr lang="en-US" sz="1800" dirty="0">
                <a:latin typeface="Verdana" panose="020B0604030504040204" pitchFamily="34" charset="0"/>
                <a:ea typeface="Verdana" panose="020B0604030504040204" pitchFamily="34" charset="0"/>
                <a:cs typeface="Courier New" panose="02070309020205020404" pitchFamily="49" charset="0"/>
              </a:rPr>
              <a:t> with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to control null-sorting behavior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other DBMSs, create a derived column that flags nulls—</a:t>
            </a:r>
            <a:r>
              <a:rPr lang="en-US" sz="1800" dirty="0">
                <a:latin typeface="Courier New" panose="02070309020205020404" pitchFamily="49" charset="0"/>
                <a:ea typeface="Verdana" panose="020B0604030504040204" pitchFamily="34" charset="0"/>
                <a:cs typeface="Courier New" panose="02070309020205020404" pitchFamily="49" charset="0"/>
              </a:rPr>
              <a:t>CASE WHEN</a:t>
            </a:r>
            <a:r>
              <a:rPr lang="en-US" sz="1800" dirty="0">
                <a:latin typeface="Verdana" panose="020B0604030504040204" pitchFamily="34" charset="0"/>
                <a:ea typeface="Verdana" panose="020B0604030504040204" pitchFamily="34" charset="0"/>
                <a:cs typeface="Courier New" panose="02070309020205020404" pitchFamily="49" charset="0"/>
              </a:rPr>
              <a:t> column </a:t>
            </a:r>
            <a:r>
              <a:rPr lang="en-US" sz="1800" dirty="0">
                <a:latin typeface="Courier New" panose="02070309020205020404" pitchFamily="49" charset="0"/>
                <a:ea typeface="Verdana" panose="020B0604030504040204" pitchFamily="34" charset="0"/>
                <a:cs typeface="Courier New" panose="02070309020205020404" pitchFamily="49" charset="0"/>
              </a:rPr>
              <a:t>IS NULL THEN 0 ELSE 1 END AS </a:t>
            </a:r>
            <a:r>
              <a:rPr lang="en-US" sz="1800" i="1" dirty="0" err="1">
                <a:latin typeface="Courier New" panose="02070309020205020404" pitchFamily="49" charset="0"/>
                <a:ea typeface="Verdana" panose="020B0604030504040204" pitchFamily="34" charset="0"/>
                <a:cs typeface="Courier New" panose="02070309020205020404" pitchFamily="49" charset="0"/>
              </a:rPr>
              <a:t>is_null</a:t>
            </a:r>
            <a:r>
              <a:rPr lang="en-US" sz="1800" dirty="0">
                <a:latin typeface="Verdana" panose="020B0604030504040204" pitchFamily="34" charset="0"/>
                <a:ea typeface="Verdana" panose="020B0604030504040204" pitchFamily="34" charset="0"/>
                <a:cs typeface="Courier New" panose="02070309020205020404" pitchFamily="49" charset="0"/>
              </a:rPr>
              <a:t>, for example—and add it as the first column (with </a:t>
            </a:r>
            <a:r>
              <a:rPr lang="en-US" sz="1800" dirty="0">
                <a:latin typeface="Courier New" panose="02070309020205020404" pitchFamily="49" charset="0"/>
                <a:ea typeface="Verdana" panose="020B0604030504040204" pitchFamily="34" charset="0"/>
                <a:cs typeface="Courier New" panose="02070309020205020404" pitchFamily="49" charset="0"/>
              </a:rPr>
              <a:t>ASC</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DESC</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clause</a:t>
            </a:r>
            <a:endParaRPr lang="en-US" sz="22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04838850"/>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102</a:t>
            </a:fld>
            <a:endParaRPr/>
          </a:p>
        </p:txBody>
      </p:sp>
      <p:sp>
        <p:nvSpPr>
          <p:cNvPr id="84" name="Shape 84"/>
          <p:cNvSpPr>
            <a:spLocks noGrp="1"/>
          </p:cNvSpPr>
          <p:nvPr>
            <p:ph type="title"/>
          </p:nvPr>
        </p:nvSpPr>
        <p:spPr>
          <a:prstGeom prst="rect">
            <a:avLst/>
          </a:prstGeom>
        </p:spPr>
        <p:txBody>
          <a:bodyPr/>
          <a:lstStyle/>
          <a:p>
            <a:r>
              <a:rPr lang="en-US" dirty="0"/>
              <a:t>SQL Sorting Speed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Sorting Speed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Sorting speed is determined by: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Number of rows selected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Number of columns in the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clause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Length of columns in the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clause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Sort on the minimum number of rows necessary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Running times of sorting routines don’t scale linearly with the number of rows sorted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Sorting 10n rows takes much more than 10 times longer than sorting n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sort by columns that aren’t listed in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Must use names, not relative column positions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specify column aliases instead of column names in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the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columns don’t identify each row uniquely in the result, rows with duplicate values are listed in arbitrary order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Include enough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columns to identify rows uniquely</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321672"/>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103</a:t>
            </a:fld>
            <a:endParaRPr/>
          </a:p>
        </p:txBody>
      </p:sp>
      <p:sp>
        <p:nvSpPr>
          <p:cNvPr id="84" name="Shape 84"/>
          <p:cNvSpPr>
            <a:spLocks noGrp="1"/>
          </p:cNvSpPr>
          <p:nvPr>
            <p:ph type="title"/>
          </p:nvPr>
        </p:nvSpPr>
        <p:spPr>
          <a:prstGeom prst="rect">
            <a:avLst/>
          </a:prstGeom>
        </p:spPr>
        <p:txBody>
          <a:bodyPr/>
          <a:lstStyle/>
          <a:p>
            <a:r>
              <a:rPr lang="en-US" dirty="0"/>
              <a:t>SQL Sorting Caveats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Sorting Caveats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DBMSs determine which data types can be sorted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Microsoft SQL Server doesn't allow sorting by </a:t>
            </a:r>
            <a:r>
              <a:rPr lang="en-US" sz="1400" dirty="0" err="1">
                <a:latin typeface="Courier New" panose="02070309020205020404" pitchFamily="49" charset="0"/>
                <a:ea typeface="Verdana" panose="020B0604030504040204" pitchFamily="34" charset="0"/>
                <a:cs typeface="Courier New" panose="02070309020205020404" pitchFamily="49" charset="0"/>
              </a:rPr>
              <a:t>ntext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text</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image</a:t>
            </a:r>
            <a:r>
              <a:rPr lang="en-US" sz="1400" dirty="0">
                <a:latin typeface="Verdana" panose="020B0604030504040204" pitchFamily="34" charset="0"/>
                <a:ea typeface="Verdana" panose="020B0604030504040204" pitchFamily="34" charset="0"/>
                <a:cs typeface="Courier New" panose="02070309020205020404" pitchFamily="49" charset="0"/>
              </a:rPr>
              <a:t> columns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doesn't allow sorting by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nclob</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err="1">
                <a:latin typeface="Courier New" panose="02070309020205020404" pitchFamily="49" charset="0"/>
                <a:ea typeface="Verdana" panose="020B0604030504040204" pitchFamily="34" charset="0"/>
                <a:cs typeface="Courier New" panose="02070309020205020404" pitchFamily="49" charset="0"/>
              </a:rPr>
              <a:t>bfile</a:t>
            </a:r>
            <a:r>
              <a:rPr lang="en-US" sz="1400" dirty="0">
                <a:latin typeface="Verdana" panose="020B0604030504040204" pitchFamily="34" charset="0"/>
                <a:ea typeface="Verdana" panose="020B0604030504040204" pitchFamily="34" charset="0"/>
                <a:cs typeface="Courier New" panose="02070309020205020404" pitchFamily="49" charset="0"/>
              </a:rPr>
              <a:t> columns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Microsoft Access you can’t use a column alias in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44531647"/>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104</a:t>
            </a:fld>
            <a:endParaRPr/>
          </a:p>
        </p:txBody>
      </p:sp>
      <p:sp>
        <p:nvSpPr>
          <p:cNvPr id="84" name="Shape 84"/>
          <p:cNvSpPr>
            <a:spLocks noGrp="1"/>
          </p:cNvSpPr>
          <p:nvPr>
            <p:ph type="title"/>
          </p:nvPr>
        </p:nvSpPr>
        <p:spPr>
          <a:prstGeom prst="rect">
            <a:avLst/>
          </a:prstGeom>
        </p:spPr>
        <p:txBody>
          <a:bodyPr/>
          <a:lstStyle/>
          <a:p>
            <a:r>
              <a:rPr lang="en-US" dirty="0"/>
              <a:t>SQL WHERE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WHERE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is used to filter a result set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Otherwise the result of each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includes every row in the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specify the search condition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will have one or more conditions that must be satisfied by the rows in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condition/ predicate is a logical expression that evaluates to true, false, or unknown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result returns the rows for which the condition is true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Rows for which the condition is false or </a:t>
            </a:r>
            <a:r>
              <a:rPr lang="en-US" sz="1400" i="1" dirty="0">
                <a:latin typeface="Verdana" panose="020B0604030504040204" pitchFamily="34" charset="0"/>
                <a:ea typeface="Verdana" panose="020B0604030504040204" pitchFamily="34" charset="0"/>
                <a:cs typeface="Courier New" panose="02070309020205020404" pitchFamily="49" charset="0"/>
              </a:rPr>
              <a:t>unknown</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are not returned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has operators for testing conditions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Symbols and keywords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44844058"/>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105</a:t>
            </a:fld>
            <a:endParaRPr/>
          </a:p>
        </p:txBody>
      </p:sp>
      <p:sp>
        <p:nvSpPr>
          <p:cNvPr id="84" name="Shape 84"/>
          <p:cNvSpPr>
            <a:spLocks noGrp="1"/>
          </p:cNvSpPr>
          <p:nvPr>
            <p:ph type="title"/>
          </p:nvPr>
        </p:nvSpPr>
        <p:spPr>
          <a:prstGeom prst="rect">
            <a:avLst/>
          </a:prstGeom>
        </p:spPr>
        <p:txBody>
          <a:bodyPr/>
          <a:lstStyle/>
          <a:p>
            <a:r>
              <a:rPr lang="en-US" dirty="0"/>
              <a:t>SQL Condition Operators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Condition Operators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Comparison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&lt;&gt;, &lt;, &lt;=, &gt;, &gt;=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Pattern matching</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LIKE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Range filtering</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BETWEEN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List filtering</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 testing</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IS NULL</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42349752"/>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106</a:t>
            </a:fld>
            <a:endParaRPr/>
          </a:p>
        </p:txBody>
      </p:sp>
      <p:sp>
        <p:nvSpPr>
          <p:cNvPr id="84" name="Shape 84"/>
          <p:cNvSpPr>
            <a:spLocks noGrp="1"/>
          </p:cNvSpPr>
          <p:nvPr>
            <p:ph type="title"/>
          </p:nvPr>
        </p:nvSpPr>
        <p:spPr>
          <a:prstGeom prst="rect">
            <a:avLst/>
          </a:prstGeom>
        </p:spPr>
        <p:txBody>
          <a:bodyPr/>
          <a:lstStyle/>
          <a:p>
            <a:r>
              <a:rPr lang="en-US" dirty="0"/>
              <a:t>SQL Operators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Operators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Comparison operators compare two values and evaluate to true, false, or unknown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data type determines how values are compared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Character strings are compared lexicographically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&lt; means precedes, and &gt; means follows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Numbers are compared arithmetically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&lt; means smaller, and &gt; means larger.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Datetimes are compared chronologically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&lt; means earlier, and &gt; means later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Datetimes must have the same fields to be compared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comes before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in a </a:t>
            </a: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a:latin typeface="Verdana" panose="020B0604030504040204" pitchFamily="34" charset="0"/>
                <a:ea typeface="Verdana" panose="020B0604030504040204" pitchFamily="34" charset="0"/>
                <a:cs typeface="Courier New" panose="02070309020205020404" pitchFamily="49" charset="0"/>
              </a:rPr>
              <a:t>statement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null represents the unknown and won’t match anything, not even another null</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093184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107</a:t>
            </a:fld>
            <a:endParaRPr/>
          </a:p>
        </p:txBody>
      </p:sp>
      <p:sp>
        <p:nvSpPr>
          <p:cNvPr id="84" name="Shape 84"/>
          <p:cNvSpPr>
            <a:spLocks noGrp="1"/>
          </p:cNvSpPr>
          <p:nvPr>
            <p:ph type="title"/>
          </p:nvPr>
        </p:nvSpPr>
        <p:spPr>
          <a:prstGeom prst="rect">
            <a:avLst/>
          </a:prstGeom>
        </p:spPr>
        <p:txBody>
          <a:bodyPr/>
          <a:lstStyle/>
          <a:p>
            <a:r>
              <a:rPr lang="en-US" dirty="0"/>
              <a:t>SQL Comparison Operators</a:t>
            </a:r>
            <a:endParaRPr dirty="0"/>
          </a:p>
        </p:txBody>
      </p:sp>
      <p:sp>
        <p:nvSpPr>
          <p:cNvPr id="85" name="Shape 85"/>
          <p:cNvSpPr>
            <a:spLocks noGrp="1"/>
          </p:cNvSpPr>
          <p:nvPr>
            <p:ph type="body" sz="half" idx="1"/>
          </p:nvPr>
        </p:nvSpPr>
        <p:spPr>
          <a:xfrm>
            <a:off x="129999" y="785788"/>
            <a:ext cx="8930874" cy="5585222"/>
          </a:xfrm>
          <a:prstGeom prst="rect">
            <a:avLst/>
          </a:prstGeom>
        </p:spPr>
        <p:txBody>
          <a:bodyPr/>
          <a:lstStyle/>
          <a:p>
            <a:pPr>
              <a:defRPr sz="2400"/>
            </a:pPr>
            <a:r>
              <a:rPr lang="en-US" dirty="0"/>
              <a:t>SQL Comparison Operators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Equal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Not equal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&lt;&gt;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Less than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Less than or equal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Greater than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&gt;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Greater than or equal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&gt;=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10026065"/>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108</a:t>
            </a:fld>
            <a:endParaRPr/>
          </a:p>
        </p:txBody>
      </p:sp>
      <p:sp>
        <p:nvSpPr>
          <p:cNvPr id="84" name="Shape 84"/>
          <p:cNvSpPr>
            <a:spLocks noGrp="1"/>
          </p:cNvSpPr>
          <p:nvPr>
            <p:ph type="title"/>
          </p:nvPr>
        </p:nvSpPr>
        <p:spPr>
          <a:prstGeom prst="rect">
            <a:avLst/>
          </a:prstGeom>
        </p:spPr>
        <p:txBody>
          <a:bodyPr/>
          <a:lstStyle/>
          <a:p>
            <a:r>
              <a:rPr lang="en-US" dirty="0"/>
              <a:t>SQL Operation Rules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Operation Rules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minimum number of expressions for speed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Instead of </a:t>
            </a:r>
            <a:r>
              <a:rPr lang="en-US" sz="1400" dirty="0">
                <a:latin typeface="Courier New" panose="02070309020205020404" pitchFamily="49" charset="0"/>
                <a:ea typeface="Verdana" panose="020B0604030504040204" pitchFamily="34" charset="0"/>
                <a:cs typeface="Courier New" panose="02070309020205020404" pitchFamily="49" charset="0"/>
              </a:rPr>
              <a:t>WHERE num + 2 &lt;= 10</a:t>
            </a:r>
            <a:r>
              <a:rPr lang="en-US" sz="1400" dirty="0">
                <a:latin typeface="Verdana" panose="020B0604030504040204" pitchFamily="34" charset="0"/>
                <a:ea typeface="Verdana" panose="020B0604030504040204" pitchFamily="34" charset="0"/>
                <a:cs typeface="Courier New" panose="02070309020205020404" pitchFamily="49" charset="0"/>
              </a:rPr>
              <a:t> run </a:t>
            </a:r>
            <a:r>
              <a:rPr lang="en-US" sz="1400" dirty="0">
                <a:latin typeface="Courier New" panose="02070309020205020404" pitchFamily="49" charset="0"/>
                <a:ea typeface="Verdana" panose="020B0604030504040204" pitchFamily="34" charset="0"/>
                <a:cs typeface="Courier New" panose="02070309020205020404" pitchFamily="49" charset="0"/>
              </a:rPr>
              <a:t>WHERE num &lt;= 8</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Try to use the faster comparisons in conditions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Equality (=) runs fastest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Inequalities are next (&lt;, &lt;=, &gt;, &gt;=)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slowest is not-equal (&lt;&gt;)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aggregate function </a:t>
            </a:r>
            <a:r>
              <a:rPr lang="en-US" sz="1800" i="1" dirty="0">
                <a:latin typeface="Verdana" panose="020B0604030504040204" pitchFamily="34" charset="0"/>
                <a:ea typeface="Verdana" panose="020B0604030504040204" pitchFamily="34" charset="0"/>
                <a:cs typeface="Courier New" panose="02070309020205020404" pitchFamily="49" charset="0"/>
              </a:rPr>
              <a:t>can't </a:t>
            </a:r>
            <a:r>
              <a:rPr lang="en-US" sz="1800" dirty="0">
                <a:latin typeface="Verdana" panose="020B0604030504040204" pitchFamily="34" charset="0"/>
                <a:ea typeface="Verdana" panose="020B0604030504040204" pitchFamily="34" charset="0"/>
                <a:cs typeface="Courier New" panose="02070309020205020404" pitchFamily="49" charset="0"/>
              </a:rPr>
              <a:t>be used in a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SUM()</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COUNT()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93600522"/>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109</a:t>
            </a:fld>
            <a:endParaRPr/>
          </a:p>
        </p:txBody>
      </p:sp>
      <p:sp>
        <p:nvSpPr>
          <p:cNvPr id="84" name="Shape 84"/>
          <p:cNvSpPr>
            <a:spLocks noGrp="1"/>
          </p:cNvSpPr>
          <p:nvPr>
            <p:ph type="title"/>
          </p:nvPr>
        </p:nvSpPr>
        <p:spPr>
          <a:prstGeom prst="rect">
            <a:avLst/>
          </a:prstGeom>
        </p:spPr>
        <p:txBody>
          <a:bodyPr/>
          <a:lstStyle/>
          <a:p>
            <a:r>
              <a:rPr lang="en-US" dirty="0"/>
              <a:t>Case-Sensitivity</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Case-Sensitivity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decides case-sensitivity for string comparisons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SQL Server, DB2, Microsoft Access, and MySQL's comparisons are </a:t>
            </a:r>
            <a:r>
              <a:rPr lang="en-US" sz="1800" i="1" dirty="0">
                <a:latin typeface="Verdana" panose="020B0604030504040204" pitchFamily="34" charset="0"/>
                <a:ea typeface="Verdana" panose="020B0604030504040204" pitchFamily="34" charset="0"/>
                <a:cs typeface="Courier New" panose="02070309020205020404" pitchFamily="49" charset="0"/>
              </a:rPr>
              <a:t>case-insensitive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and PostgreSQL perform comparisons are </a:t>
            </a:r>
            <a:r>
              <a:rPr lang="en-US" sz="1800" i="1" dirty="0">
                <a:latin typeface="Verdana" panose="020B0604030504040204" pitchFamily="34" charset="0"/>
                <a:ea typeface="Verdana" panose="020B0604030504040204" pitchFamily="34" charset="0"/>
                <a:cs typeface="Courier New" panose="02070309020205020404" pitchFamily="49" charset="0"/>
              </a:rPr>
              <a:t>case-sensitive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Case-sensitive comparisons run faster than case-insensitive ones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comparisons are case insensitive in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comparisons but are case sensitive in string-related functions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6145801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84" name="Shape 84"/>
          <p:cNvSpPr>
            <a:spLocks noGrp="1"/>
          </p:cNvSpPr>
          <p:nvPr>
            <p:ph type="title"/>
          </p:nvPr>
        </p:nvSpPr>
        <p:spPr>
          <a:prstGeom prst="rect">
            <a:avLst/>
          </a:prstGeom>
        </p:spPr>
        <p:txBody>
          <a:bodyPr/>
          <a:lstStyle/>
          <a:p>
            <a:r>
              <a:rPr lang="en-US" dirty="0"/>
              <a:t>SQL Overview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Overview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statements can be either interactive or embedded into another programming language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Interactive means you run SQL commands directly to your DBMS which will immediately display the results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DBMS servers usually have graphical and command-line tools that allow SQL statements, or a text file containing SQL statements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Embedded means you can put SQL statements within a programming or scripting language such as Java, Python, PHP, etc.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Can pass an SQL statement to query a DBMS which ultimately can pass the result back to a website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is standardized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open standard rather than proprietary to a company</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Defined by an ISO international standards group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is not technically an acronym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is often accepted that SQL stands for structured query language, but according to the ANSI standard, it only stands for S–Q–L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Database Language SQL is the official name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doesn't only do queries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Has more than just the </a:t>
            </a:r>
            <a:r>
              <a:rPr lang="en-US" sz="1000" dirty="0">
                <a:latin typeface="Courier New" panose="02070309020205020404" pitchFamily="49" charset="0"/>
                <a:ea typeface="Verdana" panose="020B0604030504040204" pitchFamily="34" charset="0"/>
                <a:cs typeface="Courier New" panose="02070309020205020404" pitchFamily="49" charset="0"/>
              </a:rPr>
              <a:t>SELECT</a:t>
            </a:r>
            <a:r>
              <a:rPr lang="en-US" sz="1000" dirty="0">
                <a:latin typeface="Verdana" panose="020B0604030504040204" pitchFamily="34" charset="0"/>
                <a:ea typeface="Verdana" panose="020B0604030504040204" pitchFamily="34" charset="0"/>
                <a:cs typeface="Courier New" panose="02070309020205020404" pitchFamily="49" charset="0"/>
              </a:rPr>
              <a:t> statement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289988947"/>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110</a:t>
            </a:fld>
            <a:endParaRPr/>
          </a:p>
        </p:txBody>
      </p:sp>
      <p:sp>
        <p:nvSpPr>
          <p:cNvPr id="84" name="Shape 84"/>
          <p:cNvSpPr>
            <a:spLocks noGrp="1"/>
          </p:cNvSpPr>
          <p:nvPr>
            <p:ph type="title"/>
          </p:nvPr>
        </p:nvSpPr>
        <p:spPr>
          <a:prstGeom prst="rect">
            <a:avLst/>
          </a:prstGeom>
        </p:spPr>
        <p:txBody>
          <a:bodyPr/>
          <a:lstStyle/>
          <a:p>
            <a:r>
              <a:rPr lang="en-US" dirty="0"/>
              <a:t>Dates and Number Comparison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Dates and Number Comparison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Microsoft SQL Server and DB2 date literals: don't use the DATE keyword but use single quotes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t>
            </a:r>
            <a:r>
              <a:rPr lang="en-US" sz="1400" dirty="0">
                <a:latin typeface="Courier New" panose="02070309020205020404" pitchFamily="49" charset="0"/>
                <a:ea typeface="Verdana" panose="020B0604030504040204" pitchFamily="34" charset="0"/>
                <a:cs typeface="Courier New" panose="02070309020205020404" pitchFamily="49" charset="0"/>
              </a:rPr>
              <a:t>'2001-01-01'</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Microsoft Access date literals: don't use the </a:t>
            </a:r>
            <a:r>
              <a:rPr lang="en-US" sz="1800" dirty="0">
                <a:latin typeface="Courier New" panose="02070309020205020404" pitchFamily="49" charset="0"/>
                <a:ea typeface="Verdana" panose="020B0604030504040204" pitchFamily="34" charset="0"/>
                <a:cs typeface="Courier New" panose="02070309020205020404" pitchFamily="49" charset="0"/>
              </a:rPr>
              <a:t>DATE</a:t>
            </a:r>
            <a:r>
              <a:rPr lang="en-US" sz="1800" dirty="0">
                <a:latin typeface="Verdana" panose="020B0604030504040204" pitchFamily="34" charset="0"/>
                <a:ea typeface="Verdana" panose="020B0604030504040204" pitchFamily="34" charset="0"/>
                <a:cs typeface="Courier New" panose="02070309020205020404" pitchFamily="49" charset="0"/>
              </a:rPr>
              <a:t> keyword, and put </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characters around the literal instead of quotes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t>
            </a:r>
            <a:r>
              <a:rPr lang="en-US" sz="1400" dirty="0">
                <a:latin typeface="Courier New" panose="02070309020205020404" pitchFamily="49" charset="0"/>
                <a:ea typeface="Verdana" panose="020B0604030504040204" pitchFamily="34" charset="0"/>
                <a:cs typeface="Courier New" panose="02070309020205020404" pitchFamily="49" charset="0"/>
              </a:rPr>
              <a:t>#2010-03-09#</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There are DBMSs that support the comparison operator </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as a not equal synonym for </a:t>
            </a:r>
            <a:r>
              <a:rPr lang="en-US" sz="1800" dirty="0">
                <a:latin typeface="Courier New" panose="02070309020205020404" pitchFamily="49" charset="0"/>
                <a:ea typeface="Verdana" panose="020B0604030504040204" pitchFamily="34" charset="0"/>
                <a:cs typeface="Courier New" panose="02070309020205020404" pitchFamily="49" charset="0"/>
              </a:rPr>
              <a:t>&lt;&gt;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Best practice: use </a:t>
            </a:r>
            <a:r>
              <a:rPr lang="en-US" sz="1800" dirty="0">
                <a:latin typeface="Courier New" panose="02070309020205020404" pitchFamily="49" charset="0"/>
                <a:ea typeface="Verdana" panose="020B0604030504040204" pitchFamily="34" charset="0"/>
                <a:cs typeface="Courier New" panose="02070309020205020404" pitchFamily="49" charset="0"/>
              </a:rPr>
              <a:t>&lt;&gt;</a:t>
            </a:r>
            <a:r>
              <a:rPr lang="en-US" sz="1800" dirty="0">
                <a:latin typeface="Verdana" panose="020B0604030504040204" pitchFamily="34" charset="0"/>
                <a:ea typeface="Verdana" panose="020B0604030504040204" pitchFamily="34" charset="0"/>
                <a:cs typeface="Courier New" panose="02070309020205020404" pitchFamily="49" charset="0"/>
              </a:rPr>
              <a:t> to keep your code portable.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7110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084488477"/>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111</a:t>
            </a:fld>
            <a:endParaRPr/>
          </a:p>
        </p:txBody>
      </p:sp>
      <p:sp>
        <p:nvSpPr>
          <p:cNvPr id="84" name="Shape 84"/>
          <p:cNvSpPr>
            <a:spLocks noGrp="1"/>
          </p:cNvSpPr>
          <p:nvPr>
            <p:ph type="title"/>
          </p:nvPr>
        </p:nvSpPr>
        <p:spPr>
          <a:prstGeom prst="rect">
            <a:avLst/>
          </a:prstGeom>
        </p:spPr>
        <p:txBody>
          <a:bodyPr/>
          <a:lstStyle/>
          <a:p>
            <a:r>
              <a:rPr lang="en-US" dirty="0"/>
              <a:t>WHERE with Column Aliases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WHERE with Column Aliases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aliased column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can’t be referenced in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following query fails: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is evaluated before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alias </a:t>
            </a:r>
            <a:r>
              <a:rPr lang="en-US" sz="1400" i="1" dirty="0" err="1">
                <a:latin typeface="Verdana" panose="020B0604030504040204" pitchFamily="34" charset="0"/>
                <a:ea typeface="Verdana" panose="020B0604030504040204" pitchFamily="34" charset="0"/>
                <a:cs typeface="Courier New" panose="02070309020205020404" pitchFamily="49" charset="0"/>
              </a:rPr>
              <a:t>copies_sold</a:t>
            </a:r>
            <a:r>
              <a:rPr lang="en-US" sz="1400" dirty="0">
                <a:latin typeface="Verdana" panose="020B0604030504040204" pitchFamily="34" charset="0"/>
                <a:ea typeface="Verdana" panose="020B0604030504040204" pitchFamily="34" charset="0"/>
                <a:cs typeface="Courier New" panose="02070309020205020404" pitchFamily="49" charset="0"/>
              </a:rPr>
              <a:t> doesn’t yet exist when the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clause is evaluated</a:t>
            </a:r>
          </a:p>
          <a:p>
            <a:pPr marL="762000" lvl="2"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sales AS </a:t>
            </a:r>
            <a:r>
              <a:rPr lang="en-US" sz="1800" dirty="0" err="1">
                <a:latin typeface="Courier New" panose="02070309020205020404" pitchFamily="49" charset="0"/>
                <a:ea typeface="Verdana" panose="020B0604030504040204" pitchFamily="34" charset="0"/>
                <a:cs typeface="Courier New" panose="02070309020205020404" pitchFamily="49" charset="0"/>
              </a:rPr>
              <a:t>copies_sold</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62000" lvl="2"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marL="762000" lvl="2"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copies_sold</a:t>
            </a:r>
            <a:r>
              <a:rPr lang="en-US" sz="1800" dirty="0">
                <a:latin typeface="Courier New" panose="02070309020205020404" pitchFamily="49" charset="0"/>
                <a:ea typeface="Verdana" panose="020B0604030504040204" pitchFamily="34" charset="0"/>
                <a:cs typeface="Courier New" panose="02070309020205020404" pitchFamily="49" charset="0"/>
              </a:rPr>
              <a:t> &gt; 100000;</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fix it, use a subquery in the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clause, evaluated before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(SELECT sales AS </a:t>
            </a:r>
            <a:r>
              <a:rPr lang="en-US" sz="1800" dirty="0" err="1">
                <a:latin typeface="Courier New" panose="02070309020205020404" pitchFamily="49" charset="0"/>
                <a:ea typeface="Verdana" panose="020B0604030504040204" pitchFamily="34" charset="0"/>
                <a:cs typeface="Courier New" panose="02070309020205020404" pitchFamily="49" charset="0"/>
              </a:rPr>
              <a:t>copies_sold</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copies_sold</a:t>
            </a:r>
            <a:r>
              <a:rPr lang="en-US" sz="1800" dirty="0">
                <a:latin typeface="Courier New" panose="02070309020205020404" pitchFamily="49" charset="0"/>
                <a:ea typeface="Verdana" panose="020B0604030504040204" pitchFamily="34" charset="0"/>
                <a:cs typeface="Courier New" panose="02070309020205020404" pitchFamily="49" charset="0"/>
              </a:rPr>
              <a:t> &gt; 100000;</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84437216"/>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112</a:t>
            </a:fld>
            <a:endParaRPr/>
          </a:p>
        </p:txBody>
      </p:sp>
      <p:sp>
        <p:nvSpPr>
          <p:cNvPr id="84" name="Shape 84"/>
          <p:cNvSpPr>
            <a:spLocks noGrp="1"/>
          </p:cNvSpPr>
          <p:nvPr>
            <p:ph type="title"/>
          </p:nvPr>
        </p:nvSpPr>
        <p:spPr>
          <a:prstGeom prst="rect">
            <a:avLst/>
          </a:prstGeom>
        </p:spPr>
        <p:txBody>
          <a:bodyPr/>
          <a:lstStyle/>
          <a:p>
            <a:r>
              <a:rPr lang="en-US" dirty="0"/>
              <a:t>AND Operator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AND Operator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tries two conditions and returns true if both conditions are true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test any number of conditions with </a:t>
            </a:r>
            <a:r>
              <a:rPr lang="en-US" sz="1400" dirty="0">
                <a:latin typeface="Courier New" panose="02070309020205020404" pitchFamily="49" charset="0"/>
                <a:ea typeface="Verdana" panose="020B0604030504040204" pitchFamily="34" charset="0"/>
                <a:cs typeface="Courier New" panose="02070309020205020404" pitchFamily="49" charset="0"/>
              </a:rPr>
              <a:t>AND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All the conditions must be true for the row to be included in the result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AND is independent of order (commutative): </a:t>
            </a:r>
            <a:r>
              <a:rPr lang="en-US" sz="1800" dirty="0">
                <a:latin typeface="Courier New" panose="02070309020205020404" pitchFamily="49" charset="0"/>
                <a:ea typeface="Verdana" panose="020B0604030504040204" pitchFamily="34" charset="0"/>
                <a:cs typeface="Courier New" panose="02070309020205020404" pitchFamily="49" charset="0"/>
              </a:rPr>
              <a:t>WHERE condition1 AND condition2</a:t>
            </a:r>
            <a:r>
              <a:rPr lang="en-US" sz="1800" dirty="0">
                <a:latin typeface="Verdana" panose="020B0604030504040204" pitchFamily="34" charset="0"/>
                <a:ea typeface="Verdana" panose="020B0604030504040204" pitchFamily="34" charset="0"/>
                <a:cs typeface="Courier New" panose="02070309020205020404" pitchFamily="49" charset="0"/>
              </a:rPr>
              <a:t> is the same as </a:t>
            </a:r>
            <a:r>
              <a:rPr lang="en-US" sz="1800" dirty="0">
                <a:latin typeface="Courier New" panose="02070309020205020404" pitchFamily="49" charset="0"/>
                <a:ea typeface="Verdana" panose="020B0604030504040204" pitchFamily="34" charset="0"/>
                <a:cs typeface="Courier New" panose="02070309020205020404" pitchFamily="49" charset="0"/>
              </a:rPr>
              <a:t>WHERE condition2 AND condition1</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parentheses to change the order conditions are evaluated in</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09352109"/>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113</a:t>
            </a:fld>
            <a:endParaRPr/>
          </a:p>
        </p:txBody>
      </p:sp>
      <p:sp>
        <p:nvSpPr>
          <p:cNvPr id="84" name="Shape 84"/>
          <p:cNvSpPr>
            <a:spLocks noGrp="1"/>
          </p:cNvSpPr>
          <p:nvPr>
            <p:ph type="title"/>
          </p:nvPr>
        </p:nvSpPr>
        <p:spPr>
          <a:prstGeom prst="rect">
            <a:avLst/>
          </a:prstGeom>
        </p:spPr>
        <p:txBody>
          <a:bodyPr/>
          <a:lstStyle/>
          <a:p>
            <a:r>
              <a:rPr lang="en-US" dirty="0"/>
              <a:t>OR Operator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OR Operator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OR</a:t>
            </a:r>
            <a:r>
              <a:rPr lang="en-US" sz="1800" dirty="0">
                <a:latin typeface="Verdana" panose="020B0604030504040204" pitchFamily="34" charset="0"/>
                <a:ea typeface="Verdana" panose="020B0604030504040204" pitchFamily="34" charset="0"/>
                <a:cs typeface="Courier New" panose="02070309020205020404" pitchFamily="49" charset="0"/>
              </a:rPr>
              <a:t> tries two conditions and returns true if either condition is true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 if both conditions are true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test any number of conditions with </a:t>
            </a:r>
            <a:r>
              <a:rPr lang="en-US" sz="1400" dirty="0">
                <a:latin typeface="Courier New" panose="02070309020205020404" pitchFamily="49" charset="0"/>
                <a:ea typeface="Verdana" panose="020B0604030504040204" pitchFamily="34" charset="0"/>
                <a:cs typeface="Courier New" panose="02070309020205020404" pitchFamily="49" charset="0"/>
              </a:rPr>
              <a:t>OR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OR</a:t>
            </a:r>
            <a:r>
              <a:rPr lang="en-US" sz="1800" dirty="0">
                <a:latin typeface="Verdana" panose="020B0604030504040204" pitchFamily="34" charset="0"/>
                <a:ea typeface="Verdana" panose="020B0604030504040204" pitchFamily="34" charset="0"/>
                <a:cs typeface="Courier New" panose="02070309020205020404" pitchFamily="49" charset="0"/>
              </a:rPr>
              <a:t> will retrieve rows that match any condition or all the conditions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put parentheses around one or both of the conditions </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64453017"/>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114</a:t>
            </a:fld>
            <a:endParaRPr/>
          </a:p>
        </p:txBody>
      </p:sp>
      <p:sp>
        <p:nvSpPr>
          <p:cNvPr id="84" name="Shape 84"/>
          <p:cNvSpPr>
            <a:spLocks noGrp="1"/>
          </p:cNvSpPr>
          <p:nvPr>
            <p:ph type="title"/>
          </p:nvPr>
        </p:nvSpPr>
        <p:spPr>
          <a:prstGeom prst="rect">
            <a:avLst/>
          </a:prstGeom>
        </p:spPr>
        <p:txBody>
          <a:bodyPr/>
          <a:lstStyle/>
          <a:p>
            <a:r>
              <a:rPr lang="en-US" dirty="0"/>
              <a:t>NOT Operator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NOT Operator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negates/ reverses a single condition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Unlike AND </a:t>
            </a:r>
            <a:r>
              <a:rPr lang="en-US" sz="1400" dirty="0" err="1">
                <a:latin typeface="Verdana" panose="020B0604030504040204" pitchFamily="34" charset="0"/>
                <a:ea typeface="Verdana" panose="020B0604030504040204" pitchFamily="34" charset="0"/>
                <a:cs typeface="Courier New" panose="02070309020205020404" pitchFamily="49" charset="0"/>
              </a:rPr>
              <a:t>and</a:t>
            </a:r>
            <a:r>
              <a:rPr lang="en-US" sz="1400" dirty="0">
                <a:latin typeface="Verdana" panose="020B0604030504040204" pitchFamily="34" charset="0"/>
                <a:ea typeface="Verdana" panose="020B0604030504040204" pitchFamily="34" charset="0"/>
                <a:cs typeface="Courier New" panose="02070309020205020404" pitchFamily="49" charset="0"/>
              </a:rPr>
              <a:t> OR which connect two conditions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comparisons, </a:t>
            </a:r>
            <a:r>
              <a:rPr lang="en-US" sz="1800" dirty="0">
                <a:latin typeface="Courier New" panose="02070309020205020404" pitchFamily="49"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goes before the column name or expression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r>
              <a:rPr lang="en-US" sz="1800" dirty="0">
                <a:latin typeface="Courier New" panose="02070309020205020404" pitchFamily="49" charset="0"/>
                <a:ea typeface="Verdana" panose="020B0604030504040204" pitchFamily="34" charset="0"/>
                <a:cs typeface="Courier New" panose="02070309020205020404" pitchFamily="49" charset="0"/>
              </a:rPr>
              <a:t>WHERE NOT state = 'CA'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This is equivalent, so it’s just a matter of preference: </a:t>
            </a:r>
            <a:r>
              <a:rPr lang="en-US" sz="1400" dirty="0">
                <a:latin typeface="Courier New" panose="02070309020205020404" pitchFamily="49" charset="0"/>
                <a:ea typeface="Verdana" panose="020B0604030504040204" pitchFamily="34" charset="0"/>
                <a:cs typeface="Courier New" panose="02070309020205020404" pitchFamily="49" charset="0"/>
              </a:rPr>
              <a:t>WHERE state &lt;&gt; 'CA'</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acts on one condition, so to negate two or more conditions, repeat the </a:t>
            </a:r>
            <a:r>
              <a:rPr lang="en-US" sz="1800" dirty="0">
                <a:latin typeface="Courier New" panose="02070309020205020404" pitchFamily="49"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for each condition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conditions can go in parentheses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52775061"/>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115</a:t>
            </a:fld>
            <a:endParaRPr/>
          </a:p>
        </p:txBody>
      </p:sp>
      <p:sp>
        <p:nvSpPr>
          <p:cNvPr id="84" name="Shape 84"/>
          <p:cNvSpPr>
            <a:spLocks noGrp="1"/>
          </p:cNvSpPr>
          <p:nvPr>
            <p:ph type="title"/>
          </p:nvPr>
        </p:nvSpPr>
        <p:spPr>
          <a:prstGeom prst="rect">
            <a:avLst/>
          </a:prstGeom>
        </p:spPr>
        <p:txBody>
          <a:bodyPr/>
          <a:lstStyle/>
          <a:p>
            <a:r>
              <a:rPr lang="en-US" dirty="0"/>
              <a:t>LIKE and Wildcards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LIKE and Wildcards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LIKE</a:t>
            </a:r>
            <a:r>
              <a:rPr lang="en-US" sz="1800" dirty="0">
                <a:latin typeface="Verdana" panose="020B0604030504040204" pitchFamily="34" charset="0"/>
                <a:ea typeface="Verdana" panose="020B0604030504040204" pitchFamily="34" charset="0"/>
                <a:cs typeface="Courier New" panose="02070309020205020404" pitchFamily="49" charset="0"/>
              </a:rPr>
              <a:t> to get rows based on non-exact information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negate a </a:t>
            </a:r>
            <a:r>
              <a:rPr lang="en-US" sz="1400" dirty="0">
                <a:latin typeface="Courier New" panose="02070309020205020404" pitchFamily="49" charset="0"/>
                <a:ea typeface="Verdana" panose="020B0604030504040204" pitchFamily="34" charset="0"/>
                <a:cs typeface="Courier New" panose="02070309020205020404" pitchFamily="49" charset="0"/>
              </a:rPr>
              <a:t>LIKE</a:t>
            </a:r>
            <a:r>
              <a:rPr lang="en-US" sz="1400" dirty="0">
                <a:latin typeface="Verdana" panose="020B0604030504040204" pitchFamily="34" charset="0"/>
                <a:ea typeface="Verdana" panose="020B0604030504040204" pitchFamily="34" charset="0"/>
                <a:cs typeface="Courier New" panose="02070309020205020404" pitchFamily="49" charset="0"/>
              </a:rPr>
              <a:t> condition with </a:t>
            </a:r>
            <a:r>
              <a:rPr lang="en-US" sz="1400" dirty="0">
                <a:latin typeface="Courier New" panose="02070309020205020404" pitchFamily="49" charset="0"/>
                <a:ea typeface="Verdana" panose="020B0604030504040204" pitchFamily="34" charset="0"/>
                <a:cs typeface="Courier New" panose="02070309020205020404" pitchFamily="49" charset="0"/>
              </a:rPr>
              <a:t>NOT LIKE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LIKE</a:t>
            </a:r>
            <a:r>
              <a:rPr lang="en-US" sz="1400" dirty="0">
                <a:latin typeface="Verdana" panose="020B0604030504040204" pitchFamily="34" charset="0"/>
                <a:ea typeface="Verdana" panose="020B0604030504040204" pitchFamily="34" charset="0"/>
                <a:cs typeface="Courier New" panose="02070309020205020404" pitchFamily="49" charset="0"/>
              </a:rPr>
              <a:t> is useful if you don’t know an exact value or you want to retrieve rows with similar values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LIKE</a:t>
            </a:r>
            <a:r>
              <a:rPr lang="en-US" sz="1400" dirty="0">
                <a:latin typeface="Verdana" panose="020B0604030504040204" pitchFamily="34" charset="0"/>
                <a:ea typeface="Verdana" panose="020B0604030504040204" pitchFamily="34" charset="0"/>
                <a:cs typeface="Courier New" panose="02070309020205020404" pitchFamily="49" charset="0"/>
              </a:rPr>
              <a:t> works with only character strings, not numbers or datetimes.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LIKE</a:t>
            </a:r>
            <a:r>
              <a:rPr lang="en-US" sz="1800" dirty="0">
                <a:latin typeface="Verdana" panose="020B0604030504040204" pitchFamily="34" charset="0"/>
                <a:ea typeface="Verdana" panose="020B0604030504040204" pitchFamily="34" charset="0"/>
                <a:cs typeface="Courier New" panose="02070309020205020404" pitchFamily="49" charset="0"/>
              </a:rPr>
              <a:t> matches values against a pattern, a quoted string that contains the literal characters to match and any combination of wildcards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Wildcard operators are special characters that match parts of a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Percent sign (</a:t>
            </a:r>
            <a:r>
              <a:rPr lang="en-US" sz="1400" dirty="0">
                <a:latin typeface="Courier New" panose="02070309020205020404" pitchFamily="49" charset="0"/>
                <a:ea typeface="Verdana" panose="020B0604030504040204" pitchFamily="34" charset="0"/>
                <a:cs typeface="Courier New" panose="02070309020205020404" pitchFamily="49" charset="0"/>
              </a:rPr>
              <a:t>%</a:t>
            </a:r>
            <a:r>
              <a:rPr lang="en-US" sz="1400" dirty="0">
                <a:latin typeface="Verdana" panose="020B0604030504040204" pitchFamily="34" charset="0"/>
                <a:ea typeface="Verdana" panose="020B0604030504040204" pitchFamily="34" charset="0"/>
                <a:cs typeface="Courier New" panose="02070309020205020404" pitchFamily="49" charset="0"/>
              </a:rPr>
              <a:t>) matches any string of zero or more characters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Underscore (</a:t>
            </a:r>
            <a:r>
              <a:rPr lang="en-US" sz="1400" dirty="0">
                <a:latin typeface="Courier New" panose="02070309020205020404" pitchFamily="49" charset="0"/>
                <a:ea typeface="Verdana" panose="020B0604030504040204" pitchFamily="34" charset="0"/>
                <a:cs typeface="Courier New" panose="02070309020205020404" pitchFamily="49" charset="0"/>
              </a:rPr>
              <a:t>_</a:t>
            </a:r>
            <a:r>
              <a:rPr lang="en-US" sz="1400" dirty="0">
                <a:latin typeface="Verdana" panose="020B0604030504040204" pitchFamily="34" charset="0"/>
                <a:ea typeface="Verdana" panose="020B0604030504040204" pitchFamily="34" charset="0"/>
                <a:cs typeface="Courier New" panose="02070309020205020404" pitchFamily="49" charset="0"/>
              </a:rPr>
              <a:t>) matches any one character -- faster than multiple character matches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a:t>
            </a:r>
            <a:r>
              <a:rPr lang="en-US" sz="1800" dirty="0">
                <a:latin typeface="Verdana" panose="020B0604030504040204" pitchFamily="34" charset="0"/>
                <a:ea typeface="Verdana" panose="020B0604030504040204" pitchFamily="34" charset="0"/>
                <a:cs typeface="Courier New" panose="02070309020205020404" pitchFamily="49" charset="0"/>
              </a:rPr>
              <a:t> matches any 1-character string that ends with </a:t>
            </a:r>
            <a:r>
              <a:rPr lang="en-US" sz="1800" i="1" dirty="0">
                <a:latin typeface="Verdana" panose="020B0604030504040204" pitchFamily="34" charset="0"/>
                <a:ea typeface="Verdana" panose="020B0604030504040204" pitchFamily="34" charset="0"/>
                <a:cs typeface="Courier New" panose="02070309020205020404" pitchFamily="49" charset="0"/>
              </a:rPr>
              <a:t>s: </a:t>
            </a:r>
            <a:r>
              <a:rPr lang="en-US" sz="1800" dirty="0">
                <a:latin typeface="Verdana" panose="020B0604030504040204" pitchFamily="34" charset="0"/>
                <a:ea typeface="Verdana" panose="020B0604030504040204" pitchFamily="34" charset="0"/>
                <a:cs typeface="Courier New" panose="02070309020205020404" pitchFamily="49" charset="0"/>
              </a:rPr>
              <a:t>'s', 'DBMSs'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matches any 2-character string that contains </a:t>
            </a:r>
            <a:r>
              <a:rPr lang="en-US" sz="1800" i="1" dirty="0">
                <a:latin typeface="Verdana" panose="020B0604030504040204" pitchFamily="34"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'in', 'inch', 'pine', 'kingpin'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'qua__' </a:t>
            </a:r>
            <a:r>
              <a:rPr lang="en-US" sz="1800" dirty="0">
                <a:latin typeface="Verdana" panose="020B0604030504040204" pitchFamily="34" charset="0"/>
                <a:ea typeface="Verdana" panose="020B0604030504040204" pitchFamily="34" charset="0"/>
                <a:cs typeface="Courier New" panose="02070309020205020404" pitchFamily="49" charset="0"/>
              </a:rPr>
              <a:t>matches any 5-character string that begins with </a:t>
            </a:r>
            <a:r>
              <a:rPr lang="en-US" sz="1800" i="1" dirty="0">
                <a:latin typeface="Verdana" panose="020B0604030504040204" pitchFamily="34" charset="0"/>
                <a:ea typeface="Verdana" panose="020B0604030504040204" pitchFamily="34" charset="0"/>
                <a:cs typeface="Courier New" panose="02070309020205020404" pitchFamily="49" charset="0"/>
              </a:rPr>
              <a:t>qua</a:t>
            </a:r>
            <a:r>
              <a:rPr lang="en-US" sz="1800" dirty="0">
                <a:latin typeface="Verdana" panose="020B0604030504040204" pitchFamily="34" charset="0"/>
                <a:ea typeface="Verdana" panose="020B0604030504040204" pitchFamily="34" charset="0"/>
                <a:cs typeface="Courier New" panose="02070309020205020404" pitchFamily="49" charset="0"/>
              </a:rPr>
              <a:t>: 'quack' and 'quake'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36936300"/>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Advanced WHERE Clauses</a:t>
            </a:r>
          </a:p>
        </p:txBody>
      </p:sp>
    </p:spTree>
    <p:extLst>
      <p:ext uri="{BB962C8B-B14F-4D97-AF65-F5344CB8AC3E}">
        <p14:creationId xmlns:p14="http://schemas.microsoft.com/office/powerpoint/2010/main" val="143328400"/>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117</a:t>
            </a:fld>
            <a:endParaRPr/>
          </a:p>
        </p:txBody>
      </p:sp>
      <p:sp>
        <p:nvSpPr>
          <p:cNvPr id="84" name="Shape 84"/>
          <p:cNvSpPr>
            <a:spLocks noGrp="1"/>
          </p:cNvSpPr>
          <p:nvPr>
            <p:ph type="title"/>
          </p:nvPr>
        </p:nvSpPr>
        <p:spPr>
          <a:prstGeom prst="rect">
            <a:avLst/>
          </a:prstGeom>
        </p:spPr>
        <p:txBody>
          <a:bodyPr/>
          <a:lstStyle/>
          <a:p>
            <a:r>
              <a:rPr lang="en-US" dirty="0"/>
              <a:t>Escaping Patterns as Literals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Escaping Patterns as Literals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search for values that contain the special wildcard characters, use the </a:t>
            </a:r>
            <a:r>
              <a:rPr lang="en-US" sz="1800" dirty="0">
                <a:latin typeface="Courier New" panose="02070309020205020404" pitchFamily="49" charset="0"/>
                <a:ea typeface="Verdana" panose="020B0604030504040204" pitchFamily="34" charset="0"/>
                <a:cs typeface="Courier New" panose="02070309020205020404" pitchFamily="49" charset="0"/>
              </a:rPr>
              <a:t>ESCAPE</a:t>
            </a:r>
            <a:r>
              <a:rPr lang="en-US" sz="1800" dirty="0">
                <a:latin typeface="Verdana" panose="020B0604030504040204" pitchFamily="34" charset="0"/>
                <a:ea typeface="Verdana" panose="020B0604030504040204" pitchFamily="34" charset="0"/>
                <a:cs typeface="Courier New" panose="02070309020205020404" pitchFamily="49" charset="0"/>
              </a:rPr>
              <a:t> keyword before it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then designate an escape character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it with the following 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i="1" dirty="0">
                <a:latin typeface="Courier New" panose="02070309020205020404" pitchFamily="49" charset="0"/>
                <a:ea typeface="Verdana" panose="020B0604030504040204" pitchFamily="34" charset="0"/>
                <a:cs typeface="Courier New" panose="02070309020205020404" pitchFamily="49" charset="0"/>
              </a:rPr>
              <a:t>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test_column</a:t>
            </a:r>
            <a:r>
              <a:rPr lang="en-US" sz="1800" dirty="0">
                <a:latin typeface="Courier New" panose="02070309020205020404" pitchFamily="49" charset="0"/>
                <a:ea typeface="Verdana" panose="020B0604030504040204" pitchFamily="34" charset="0"/>
                <a:cs typeface="Courier New" panose="02070309020205020404" pitchFamily="49" charset="0"/>
              </a:rPr>
              <a:t> [NOT] LIKE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'pattern'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ESCAPE </a:t>
            </a:r>
            <a:r>
              <a:rPr lang="en-US" sz="1800" i="1" dirty="0">
                <a:latin typeface="Courier New" panose="02070309020205020404" pitchFamily="49" charset="0"/>
                <a:ea typeface="Verdana" panose="020B0604030504040204" pitchFamily="34" charset="0"/>
                <a:cs typeface="Courier New" panose="02070309020205020404" pitchFamily="49" charset="0"/>
              </a:rPr>
              <a:t>'</a:t>
            </a:r>
            <a:r>
              <a:rPr lang="en-US" sz="1800" i="1" dirty="0" err="1">
                <a:latin typeface="Courier New" panose="02070309020205020404" pitchFamily="49" charset="0"/>
                <a:ea typeface="Verdana" panose="020B0604030504040204" pitchFamily="34" charset="0"/>
                <a:cs typeface="Courier New" panose="02070309020205020404" pitchFamily="49" charset="0"/>
              </a:rPr>
              <a:t>escape_char</a:t>
            </a:r>
            <a:r>
              <a:rPr lang="en-US" sz="1800" i="1"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discount FROM books WHERE discount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LIKE </a:t>
            </a:r>
            <a:r>
              <a:rPr lang="en-US" sz="1800">
                <a:latin typeface="Courier New" panose="02070309020205020404" pitchFamily="49" charset="0"/>
                <a:ea typeface="Verdana" panose="020B0604030504040204" pitchFamily="34" charset="0"/>
                <a:cs typeface="Courier New" panose="02070309020205020404" pitchFamily="49" charset="0"/>
              </a:rPr>
              <a:t>'%10!%%' ESCAPE '!';</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'10!%'</a:t>
            </a:r>
            <a:r>
              <a:rPr lang="en-US" sz="1800" dirty="0">
                <a:latin typeface="Verdana" panose="020B0604030504040204" pitchFamily="34" charset="0"/>
                <a:ea typeface="Verdana" panose="020B0604030504040204" pitchFamily="34" charset="0"/>
                <a:cs typeface="Courier New" panose="02070309020205020404" pitchFamily="49" charset="0"/>
              </a:rPr>
              <a:t> is escaped and matches '10%'</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25231507"/>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118</a:t>
            </a:fld>
            <a:endParaRPr/>
          </a:p>
        </p:txBody>
      </p:sp>
      <p:sp>
        <p:nvSpPr>
          <p:cNvPr id="84" name="Shape 84"/>
          <p:cNvSpPr>
            <a:spLocks noGrp="1"/>
          </p:cNvSpPr>
          <p:nvPr>
            <p:ph type="title"/>
          </p:nvPr>
        </p:nvSpPr>
        <p:spPr>
          <a:prstGeom prst="rect">
            <a:avLst/>
          </a:prstGeom>
        </p:spPr>
        <p:txBody>
          <a:bodyPr/>
          <a:lstStyle/>
          <a:p>
            <a:r>
              <a:rPr lang="en-US" dirty="0"/>
              <a:t>Filtering Ranges with BETWEEN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Filtering Ranges with BETWEEN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 to test whether a value falls within a specified range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 can work with character strings, numbers, and datetimes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range in </a:t>
            </a: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 contains a low and high value, separated by </a:t>
            </a:r>
            <a:r>
              <a:rPr lang="en-US" sz="1800" dirty="0">
                <a:latin typeface="Courier New" panose="02070309020205020404" pitchFamily="49"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's range is inclusive; the low and high value are included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specify an exclusive range, use &gt; and &lt; comparisons instead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 can be used as shorthand for </a:t>
            </a:r>
            <a:r>
              <a:rPr lang="en-US" sz="1800" dirty="0">
                <a:latin typeface="Courier New" panose="02070309020205020404" pitchFamily="49" charset="0"/>
                <a:ea typeface="Verdana" panose="020B0604030504040204" pitchFamily="34" charset="0"/>
                <a:cs typeface="Courier New" panose="02070309020205020404" pitchFamily="49" charset="0"/>
              </a:rPr>
              <a:t>AND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Negate a </a:t>
            </a:r>
            <a:r>
              <a:rPr lang="en-US" sz="1800" dirty="0">
                <a:latin typeface="Courier New" panose="02070309020205020404" pitchFamily="49" charset="0"/>
                <a:ea typeface="Verdana" panose="020B0604030504040204" pitchFamily="34" charset="0"/>
                <a:cs typeface="Courier New" panose="02070309020205020404" pitchFamily="49" charset="0"/>
              </a:rPr>
              <a:t>BETWEEN</a:t>
            </a:r>
            <a:r>
              <a:rPr lang="en-US" sz="1800" dirty="0">
                <a:latin typeface="Verdana" panose="020B0604030504040204" pitchFamily="34" charset="0"/>
                <a:ea typeface="Verdana" panose="020B0604030504040204" pitchFamily="34" charset="0"/>
                <a:cs typeface="Courier New" panose="02070309020205020404" pitchFamily="49" charset="0"/>
              </a:rPr>
              <a:t> condition with </a:t>
            </a:r>
            <a:r>
              <a:rPr lang="en-US" sz="1800" dirty="0">
                <a:latin typeface="Courier New" panose="02070309020205020404" pitchFamily="49" charset="0"/>
                <a:ea typeface="Verdana" panose="020B0604030504040204" pitchFamily="34" charset="0"/>
                <a:cs typeface="Courier New" panose="02070309020205020404" pitchFamily="49" charset="0"/>
              </a:rPr>
              <a:t>NOT BETWEEN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a:t>
            </a:r>
            <a:r>
              <a:rPr lang="en-US" sz="1800" i="1" dirty="0">
                <a:latin typeface="Courier New" panose="02070309020205020404" pitchFamily="49" charset="0"/>
                <a:ea typeface="Verdana" panose="020B0604030504040204" pitchFamily="34" charset="0"/>
                <a:cs typeface="Courier New" panose="02070309020205020404" pitchFamily="49" charset="0"/>
              </a:rPr>
              <a:t>column</a:t>
            </a:r>
            <a:r>
              <a:rPr lang="en-US" sz="1800" dirty="0">
                <a:latin typeface="Courier New" panose="02070309020205020404" pitchFamily="49" charset="0"/>
                <a:ea typeface="Verdana" panose="020B0604030504040204" pitchFamily="34" charset="0"/>
                <a:cs typeface="Courier New" panose="02070309020205020404" pitchFamily="49" charset="0"/>
              </a:rPr>
              <a:t> BETWEEN </a:t>
            </a:r>
            <a:r>
              <a:rPr lang="en-US" sz="1800" i="1" dirty="0" err="1">
                <a:latin typeface="Courier New" panose="02070309020205020404" pitchFamily="49" charset="0"/>
                <a:ea typeface="Verdana" panose="020B0604030504040204" pitchFamily="34" charset="0"/>
                <a:cs typeface="Courier New" panose="02070309020205020404" pitchFamily="49" charset="0"/>
              </a:rPr>
              <a:t>low_value</a:t>
            </a:r>
            <a:r>
              <a:rPr lang="en-US" sz="1800" dirty="0">
                <a:latin typeface="Courier New" panose="02070309020205020404" pitchFamily="49" charset="0"/>
                <a:ea typeface="Verdana" panose="020B0604030504040204" pitchFamily="34" charset="0"/>
                <a:cs typeface="Courier New" panose="02070309020205020404" pitchFamily="49" charset="0"/>
              </a:rPr>
              <a:t> AND </a:t>
            </a:r>
            <a:r>
              <a:rPr lang="en-US" sz="1800" i="1" dirty="0" err="1">
                <a:latin typeface="Courier New" panose="02070309020205020404" pitchFamily="49" charset="0"/>
                <a:ea typeface="Verdana" panose="020B0604030504040204" pitchFamily="34" charset="0"/>
                <a:cs typeface="Courier New" panose="02070309020205020404" pitchFamily="49" charset="0"/>
              </a:rPr>
              <a:t>high_value</a:t>
            </a:r>
            <a:endParaRPr lang="en-US" sz="1800" i="1"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 the same as </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a:t>
            </a:r>
            <a:r>
              <a:rPr lang="en-US" sz="1800" i="1" dirty="0">
                <a:latin typeface="Courier New" panose="02070309020205020404" pitchFamily="49" charset="0"/>
                <a:ea typeface="Verdana" panose="020B0604030504040204" pitchFamily="34" charset="0"/>
                <a:cs typeface="Courier New" panose="02070309020205020404" pitchFamily="49" charset="0"/>
              </a:rPr>
              <a:t>column</a:t>
            </a:r>
            <a:r>
              <a:rPr lang="en-US" sz="1800" dirty="0">
                <a:latin typeface="Courier New" panose="02070309020205020404" pitchFamily="49" charset="0"/>
                <a:ea typeface="Verdana" panose="020B0604030504040204" pitchFamily="34" charset="0"/>
                <a:cs typeface="Courier New" panose="02070309020205020404" pitchFamily="49" charset="0"/>
              </a:rPr>
              <a:t> &gt;= </a:t>
            </a:r>
            <a:r>
              <a:rPr lang="en-US" sz="1800" i="1" dirty="0" err="1">
                <a:latin typeface="Courier New" panose="02070309020205020404" pitchFamily="49" charset="0"/>
                <a:ea typeface="Verdana" panose="020B0604030504040204" pitchFamily="34" charset="0"/>
                <a:cs typeface="Courier New" panose="02070309020205020404" pitchFamily="49" charset="0"/>
              </a:rPr>
              <a:t>low_value</a:t>
            </a:r>
            <a:r>
              <a:rPr lang="en-US" sz="1800" dirty="0">
                <a:latin typeface="Courier New" panose="02070309020205020404" pitchFamily="49" charset="0"/>
                <a:ea typeface="Verdana" panose="020B0604030504040204" pitchFamily="34" charset="0"/>
                <a:cs typeface="Courier New" panose="02070309020205020404" pitchFamily="49" charset="0"/>
              </a:rPr>
              <a:t>) AND (</a:t>
            </a:r>
            <a:r>
              <a:rPr lang="en-US" sz="1800" i="1" dirty="0">
                <a:latin typeface="Courier New" panose="02070309020205020404" pitchFamily="49" charset="0"/>
                <a:ea typeface="Verdana" panose="020B0604030504040204" pitchFamily="34" charset="0"/>
                <a:cs typeface="Courier New" panose="02070309020205020404" pitchFamily="49" charset="0"/>
              </a:rPr>
              <a:t>column</a:t>
            </a:r>
            <a:r>
              <a:rPr lang="en-US" sz="1800" dirty="0">
                <a:latin typeface="Courier New" panose="02070309020205020404" pitchFamily="49" charset="0"/>
                <a:ea typeface="Verdana" panose="020B0604030504040204" pitchFamily="34" charset="0"/>
                <a:cs typeface="Courier New" panose="02070309020205020404" pitchFamily="49" charset="0"/>
              </a:rPr>
              <a:t> &lt;= </a:t>
            </a:r>
            <a:r>
              <a:rPr lang="en-US" sz="1800" i="1" dirty="0" err="1">
                <a:latin typeface="Courier New" panose="02070309020205020404" pitchFamily="49" charset="0"/>
                <a:ea typeface="Verdana" panose="020B0604030504040204" pitchFamily="34" charset="0"/>
                <a:cs typeface="Courier New" panose="02070309020205020404" pitchFamily="49" charset="0"/>
              </a:rPr>
              <a:t>high_value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41933772"/>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119</a:t>
            </a:fld>
            <a:endParaRPr/>
          </a:p>
        </p:txBody>
      </p:sp>
      <p:sp>
        <p:nvSpPr>
          <p:cNvPr id="84" name="Shape 84"/>
          <p:cNvSpPr>
            <a:spLocks noGrp="1"/>
          </p:cNvSpPr>
          <p:nvPr>
            <p:ph type="title"/>
          </p:nvPr>
        </p:nvSpPr>
        <p:spPr>
          <a:prstGeom prst="rect">
            <a:avLst/>
          </a:prstGeom>
        </p:spPr>
        <p:txBody>
          <a:bodyPr/>
          <a:lstStyle/>
          <a:p>
            <a:r>
              <a:rPr lang="en-US" dirty="0"/>
              <a:t>The IN Operator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The IN Operator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determines whether a given value matches any value in a list</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works with character strings, numbers, and datetimes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list is a parenthesized listing of one or more comma-separated values in no particular order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is shorthand for multiple </a:t>
            </a:r>
            <a:r>
              <a:rPr lang="en-US" sz="1800" dirty="0">
                <a:latin typeface="Courier New" panose="02070309020205020404" pitchFamily="49" charset="0"/>
                <a:ea typeface="Verdana" panose="020B0604030504040204" pitchFamily="34" charset="0"/>
                <a:cs typeface="Courier New" panose="02070309020205020404" pitchFamily="49" charset="0"/>
              </a:rPr>
              <a:t>OR</a:t>
            </a:r>
            <a:r>
              <a:rPr lang="en-US" sz="1800" dirty="0">
                <a:latin typeface="Verdana" panose="020B0604030504040204" pitchFamily="34" charset="0"/>
                <a:ea typeface="Verdana" panose="020B0604030504040204" pitchFamily="34" charset="0"/>
                <a:cs typeface="Courier New" panose="02070309020205020404" pitchFamily="49" charset="0"/>
              </a:rPr>
              <a:t>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column IN (val1, val2, val3)</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 equivalent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(column = val1) OR (column = val2) OR (column = val3)</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negate an </a:t>
            </a: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condition with </a:t>
            </a:r>
            <a:r>
              <a:rPr lang="en-US" sz="1800" dirty="0">
                <a:latin typeface="Courier New" panose="02070309020205020404" pitchFamily="49" charset="0"/>
                <a:ea typeface="Verdana" panose="020B0604030504040204" pitchFamily="34" charset="0"/>
                <a:cs typeface="Courier New" panose="02070309020205020404" pitchFamily="49" charset="0"/>
              </a:rPr>
              <a:t>NOT 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combine </a:t>
            </a:r>
            <a:r>
              <a:rPr lang="en-US" sz="1800" dirty="0">
                <a:latin typeface="Courier New" panose="02070309020205020404" pitchFamily="49"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conditions and other conditions with </a:t>
            </a:r>
            <a:r>
              <a:rPr lang="en-US" sz="1800" dirty="0">
                <a:latin typeface="Courier New" panose="02070309020205020404" pitchFamily="49"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err="1">
                <a:latin typeface="Verdana" panose="020B0604030504040204" pitchFamily="34"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OR</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0568046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84" name="Shape 84"/>
          <p:cNvSpPr>
            <a:spLocks noGrp="1"/>
          </p:cNvSpPr>
          <p:nvPr>
            <p:ph type="title"/>
          </p:nvPr>
        </p:nvSpPr>
        <p:spPr>
          <a:prstGeom prst="rect">
            <a:avLst/>
          </a:prstGeom>
        </p:spPr>
        <p:txBody>
          <a:bodyPr/>
          <a:lstStyle/>
          <a:p>
            <a:r>
              <a:rPr lang="en-US" dirty="0"/>
              <a:t>Types of SQL Statements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Statements Can Be Divided Into Three Categories</a:t>
            </a:r>
          </a:p>
          <a:p>
            <a:pPr lvl="1">
              <a:defRPr sz="1800"/>
            </a:pPr>
            <a:r>
              <a:rPr lang="en-US" dirty="0"/>
              <a:t>Data manipulation language (DML) statements </a:t>
            </a:r>
          </a:p>
          <a:p>
            <a:pPr lvl="2">
              <a:defRPr sz="1800"/>
            </a:pPr>
            <a:r>
              <a:rPr lang="en-US" sz="1400" dirty="0"/>
              <a:t>DML statements retrieve, insert, edit, and delete data stored in a database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Common statements are </a:t>
            </a:r>
            <a:r>
              <a:rPr lang="en-US" sz="1400" dirty="0">
                <a:latin typeface="Courier New" panose="02070309020205020404" pitchFamily="49" charset="0"/>
                <a:cs typeface="Courier New" panose="02070309020205020404" pitchFamily="49" charset="0"/>
              </a:rPr>
              <a:t>SELECT</a:t>
            </a:r>
            <a:r>
              <a:rPr lang="en-US" sz="1400" dirty="0"/>
              <a:t>, </a:t>
            </a:r>
            <a:r>
              <a:rPr lang="en-US" sz="1400" dirty="0">
                <a:latin typeface="Courier New" panose="02070309020205020404" pitchFamily="49" charset="0"/>
                <a:cs typeface="Courier New" panose="02070309020205020404" pitchFamily="49" charset="0"/>
              </a:rPr>
              <a:t>INSERT</a:t>
            </a:r>
            <a:r>
              <a:rPr lang="en-US" sz="1400" dirty="0"/>
              <a:t>, </a:t>
            </a:r>
            <a:r>
              <a:rPr lang="en-US" sz="1400" dirty="0">
                <a:latin typeface="Courier New" panose="02070309020205020404" pitchFamily="49" charset="0"/>
                <a:cs typeface="Courier New" panose="02070309020205020404" pitchFamily="49" charset="0"/>
              </a:rPr>
              <a:t>UPDATE</a:t>
            </a:r>
            <a:r>
              <a:rPr lang="en-US" sz="1400" dirty="0"/>
              <a:t>, and </a:t>
            </a:r>
            <a:r>
              <a:rPr lang="en-US" sz="1400" dirty="0">
                <a:latin typeface="Courier New" panose="02070309020205020404" pitchFamily="49" charset="0"/>
                <a:cs typeface="Courier New" panose="02070309020205020404" pitchFamily="49" charset="0"/>
              </a:rPr>
              <a:t>DELETE </a:t>
            </a:r>
          </a:p>
          <a:p>
            <a:pPr lvl="2">
              <a:defRPr sz="1800"/>
            </a:pPr>
            <a:r>
              <a:rPr lang="en-US" sz="1400" dirty="0"/>
              <a:t>Advanced statements are </a:t>
            </a:r>
            <a:r>
              <a:rPr lang="en-US" sz="1400" dirty="0">
                <a:latin typeface="Courier New" panose="02070309020205020404" pitchFamily="49" charset="0"/>
                <a:cs typeface="Courier New" panose="02070309020205020404" pitchFamily="49" charset="0"/>
              </a:rPr>
              <a:t>START/ BEGIN</a:t>
            </a:r>
            <a:r>
              <a:rPr lang="en-US" sz="1400" dirty="0"/>
              <a:t>, </a:t>
            </a:r>
            <a:r>
              <a:rPr lang="en-US" sz="1400" dirty="0">
                <a:latin typeface="Courier New" panose="02070309020205020404" pitchFamily="49" charset="0"/>
                <a:cs typeface="Courier New" panose="02070309020205020404" pitchFamily="49" charset="0"/>
              </a:rPr>
              <a:t>COMMIT</a:t>
            </a:r>
            <a:r>
              <a:rPr lang="en-US" sz="1400" dirty="0"/>
              <a:t>, and </a:t>
            </a:r>
            <a:r>
              <a:rPr lang="en-US" sz="1400" dirty="0">
                <a:latin typeface="Courier New" panose="02070309020205020404" pitchFamily="49" charset="0"/>
                <a:cs typeface="Courier New" panose="02070309020205020404" pitchFamily="49" charset="0"/>
              </a:rPr>
              <a:t>ROLLBACK</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Data definition language (DDL) statements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ALTER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DROP</a:t>
            </a:r>
            <a:r>
              <a:rPr lang="en-US" sz="1400" dirty="0">
                <a:latin typeface="Verdana" panose="020B0604030504040204" pitchFamily="34" charset="0"/>
                <a:ea typeface="Verdana" panose="020B0604030504040204" pitchFamily="34" charset="0"/>
                <a:cs typeface="Courier New" panose="02070309020205020404" pitchFamily="49" charset="0"/>
              </a:rPr>
              <a:t> are used to create, modify, and destroy database objects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Tables, indexes, and views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Data control language (DCL) statements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DCL statements control which users can view, change, or delete data and database objects through authorization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GRANT</a:t>
            </a:r>
            <a:r>
              <a:rPr lang="en-US" sz="1000" dirty="0">
                <a:latin typeface="Verdana" panose="020B0604030504040204" pitchFamily="34" charset="0"/>
                <a:ea typeface="Verdana" panose="020B0604030504040204" pitchFamily="34" charset="0"/>
                <a:cs typeface="Courier New" panose="02070309020205020404" pitchFamily="49" charset="0"/>
              </a:rPr>
              <a:t> assigns privileges to users and roles, named sets of privileges</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REVOKE</a:t>
            </a:r>
            <a:r>
              <a:rPr lang="en-US" sz="1000" dirty="0">
                <a:latin typeface="Verdana" panose="020B0604030504040204" pitchFamily="34" charset="0"/>
                <a:ea typeface="Verdana" panose="020B0604030504040204" pitchFamily="34" charset="0"/>
                <a:cs typeface="Courier New" panose="02070309020205020404" pitchFamily="49" charset="0"/>
              </a:rPr>
              <a:t> removes privileges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GRANT</a:t>
            </a:r>
            <a:r>
              <a:rPr lang="en-US" sz="1000" dirty="0">
                <a:latin typeface="Verdana" panose="020B0604030504040204" pitchFamily="34" charset="0"/>
                <a:ea typeface="Verdana" panose="020B0604030504040204" pitchFamily="34" charset="0"/>
                <a:cs typeface="Courier New" panose="02070309020205020404" pitchFamily="49" charset="0"/>
              </a:rPr>
              <a:t> and </a:t>
            </a:r>
            <a:r>
              <a:rPr lang="en-US" sz="1000" dirty="0">
                <a:latin typeface="Courier New" panose="02070309020205020404" pitchFamily="49" charset="0"/>
                <a:ea typeface="Verdana" panose="020B0604030504040204" pitchFamily="34" charset="0"/>
                <a:cs typeface="Courier New" panose="02070309020205020404" pitchFamily="49" charset="0"/>
              </a:rPr>
              <a:t>REVOKE</a:t>
            </a:r>
            <a:r>
              <a:rPr lang="en-US" sz="1000" dirty="0">
                <a:latin typeface="Verdana" panose="020B0604030504040204" pitchFamily="34" charset="0"/>
                <a:ea typeface="Verdana" panose="020B0604030504040204" pitchFamily="34" charset="0"/>
                <a:cs typeface="Courier New" panose="02070309020205020404" pitchFamily="49" charset="0"/>
              </a:rPr>
              <a:t> are used by database administrators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41403764"/>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120</a:t>
            </a:fld>
            <a:endParaRPr/>
          </a:p>
        </p:txBody>
      </p:sp>
      <p:sp>
        <p:nvSpPr>
          <p:cNvPr id="84" name="Shape 84"/>
          <p:cNvSpPr>
            <a:spLocks noGrp="1"/>
          </p:cNvSpPr>
          <p:nvPr>
            <p:ph type="title"/>
          </p:nvPr>
        </p:nvSpPr>
        <p:spPr>
          <a:prstGeom prst="rect">
            <a:avLst/>
          </a:prstGeom>
        </p:spPr>
        <p:txBody>
          <a:bodyPr/>
          <a:lstStyle/>
          <a:p>
            <a:r>
              <a:rPr lang="en-US" dirty="0"/>
              <a:t>Exercise: Selecting From a Database (1/4)</a:t>
            </a:r>
            <a:endParaRPr dirty="0"/>
          </a:p>
        </p:txBody>
      </p:sp>
      <p:sp>
        <p:nvSpPr>
          <p:cNvPr id="85" name="Shape 85"/>
          <p:cNvSpPr>
            <a:spLocks noGrp="1"/>
          </p:cNvSpPr>
          <p:nvPr>
            <p:ph type="body" sz="half" idx="1"/>
          </p:nvPr>
        </p:nvSpPr>
        <p:spPr>
          <a:xfrm>
            <a:off x="41097" y="832207"/>
            <a:ext cx="9019776" cy="5613959"/>
          </a:xfrm>
          <a:prstGeom prst="rect">
            <a:avLst/>
          </a:prstGeom>
        </p:spPr>
        <p:txBody>
          <a:bodyPr/>
          <a:lstStyle/>
          <a:p>
            <a:pPr lvl="0"/>
            <a:r>
              <a:rPr lang="en-US" sz="1800" b="1" dirty="0"/>
              <a:t>Note: the following uses </a:t>
            </a:r>
            <a:r>
              <a:rPr lang="en-US" sz="1800" b="1" dirty="0" err="1"/>
              <a:t>soccerbooks.sql</a:t>
            </a:r>
            <a:r>
              <a:rPr lang="en-US" sz="1800" b="1" dirty="0"/>
              <a:t>. The answers are in </a:t>
            </a:r>
            <a:r>
              <a:rPr lang="en-US" sz="1800" b="1" dirty="0" err="1"/>
              <a:t>AnswersSelect.sql</a:t>
            </a:r>
            <a:r>
              <a:rPr lang="en-US" sz="1800" b="1" dirty="0"/>
              <a:t> </a:t>
            </a:r>
          </a:p>
          <a:p>
            <a:pPr marL="342900" lvl="0" indent="-342900">
              <a:buFont typeface="+mj-lt"/>
              <a:buAutoNum type="arabicPeriod"/>
            </a:pPr>
            <a:r>
              <a:rPr lang="en-US" sz="1800" dirty="0"/>
              <a:t>Get all information on authors. </a:t>
            </a:r>
          </a:p>
          <a:p>
            <a:pPr marL="342900" lvl="0" indent="-342900">
              <a:buFont typeface="+mj-lt"/>
              <a:buAutoNum type="arabicPeriod"/>
            </a:pPr>
            <a:r>
              <a:rPr lang="en-US" sz="1800" dirty="0"/>
              <a:t>Where do the authors live?</a:t>
            </a:r>
          </a:p>
          <a:p>
            <a:pPr marL="342900" lvl="0" indent="-342900">
              <a:buFont typeface="+mj-lt"/>
              <a:buAutoNum type="arabicPeriod"/>
            </a:pPr>
            <a:r>
              <a:rPr lang="en-US" sz="1800" dirty="0"/>
              <a:t>Get the authors' name and address.</a:t>
            </a:r>
          </a:p>
          <a:p>
            <a:pPr marL="342900" lvl="0" indent="-342900">
              <a:buFont typeface="+mj-lt"/>
              <a:buAutoNum type="arabicPeriod"/>
            </a:pPr>
            <a:r>
              <a:rPr lang="en-US" sz="1800" dirty="0"/>
              <a:t>Get the publisher's city, state and country.</a:t>
            </a:r>
          </a:p>
          <a:p>
            <a:pPr marL="342900" lvl="0" indent="-342900">
              <a:buFont typeface="+mj-lt"/>
              <a:buAutoNum type="arabicPeriod"/>
            </a:pPr>
            <a:r>
              <a:rPr lang="en-US" sz="1800" dirty="0"/>
              <a:t>Create aliases and display the authors' names and addresses.</a:t>
            </a:r>
          </a:p>
          <a:p>
            <a:pPr marL="342900" lvl="0" indent="-342900">
              <a:buFont typeface="+mj-lt"/>
              <a:buAutoNum type="arabicPeriod"/>
            </a:pPr>
            <a:r>
              <a:rPr lang="en-US" sz="1800" dirty="0"/>
              <a:t>Get the authors' states. Are there duplicates? </a:t>
            </a:r>
          </a:p>
          <a:p>
            <a:pPr marL="342900" lvl="0" indent="-342900">
              <a:buFont typeface="+mj-lt"/>
              <a:buAutoNum type="arabicPeriod"/>
            </a:pPr>
            <a:r>
              <a:rPr lang="en-US" sz="1800" dirty="0"/>
              <a:t>Get the authors' states without duplicates. </a:t>
            </a:r>
          </a:p>
          <a:p>
            <a:pPr marL="342900" lvl="0" indent="-342900">
              <a:buFont typeface="+mj-lt"/>
              <a:buAutoNum type="arabicPeriod"/>
            </a:pPr>
            <a:r>
              <a:rPr lang="en-US" sz="1800" dirty="0"/>
              <a:t>Get the authors' cities and states without duplicates. </a:t>
            </a:r>
          </a:p>
          <a:p>
            <a:pPr marL="342900" lvl="0" indent="-342900">
              <a:buFont typeface="+mj-lt"/>
              <a:buAutoNum type="arabicPeriod"/>
            </a:pPr>
            <a:r>
              <a:rPr lang="en-US" sz="1800" dirty="0"/>
              <a:t>Get name and address of authors, sort by last name (ascending).</a:t>
            </a:r>
          </a:p>
          <a:p>
            <a:pPr marL="342900" lvl="0" indent="-342900">
              <a:buFont typeface="+mj-lt"/>
              <a:buAutoNum type="arabicPeriod"/>
            </a:pPr>
            <a:r>
              <a:rPr lang="en-US" sz="1800" dirty="0"/>
              <a:t>Get name and address of authors, sort by last name (descending).</a:t>
            </a:r>
          </a:p>
          <a:p>
            <a:pPr marL="342900" lvl="0" indent="-342900">
              <a:buFont typeface="+mj-lt"/>
              <a:buAutoNum type="arabicPeriod"/>
            </a:pPr>
            <a:r>
              <a:rPr lang="en-US" sz="1800" dirty="0"/>
              <a:t>With the same information, sort by state in ascending order and city in descending. </a:t>
            </a:r>
          </a:p>
          <a:p>
            <a:pPr lvl="0"/>
            <a:endParaRPr lang="en-US" sz="1800" dirty="0"/>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41498607"/>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121</a:t>
            </a:fld>
            <a:endParaRPr/>
          </a:p>
        </p:txBody>
      </p:sp>
      <p:sp>
        <p:nvSpPr>
          <p:cNvPr id="84" name="Shape 84"/>
          <p:cNvSpPr>
            <a:spLocks noGrp="1"/>
          </p:cNvSpPr>
          <p:nvPr>
            <p:ph type="title"/>
          </p:nvPr>
        </p:nvSpPr>
        <p:spPr>
          <a:prstGeom prst="rect">
            <a:avLst/>
          </a:prstGeom>
        </p:spPr>
        <p:txBody>
          <a:bodyPr/>
          <a:lstStyle/>
          <a:p>
            <a:r>
              <a:rPr lang="en-US" dirty="0"/>
              <a:t>Exercise: Selecting From a Database (2/4)</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12"/>
            </a:pPr>
            <a:r>
              <a:rPr lang="en-US" sz="1800" dirty="0"/>
              <a:t>With the same information, sort by state in ascending order and city in descending by column number.</a:t>
            </a:r>
          </a:p>
          <a:p>
            <a:pPr marL="342900" lvl="0" indent="-342900">
              <a:buFont typeface="+mj-lt"/>
              <a:buAutoNum type="arabicPeriod" startAt="12"/>
            </a:pPr>
            <a:r>
              <a:rPr lang="en-US" sz="1800" dirty="0"/>
              <a:t>Get the publisher id, and publisher state and country and order by state in ascending order to see how nulls are treated.</a:t>
            </a:r>
          </a:p>
          <a:p>
            <a:pPr marL="342900" lvl="0" indent="-342900">
              <a:buFont typeface="+mj-lt"/>
              <a:buAutoNum type="arabicPeriod" startAt="12"/>
            </a:pPr>
            <a:r>
              <a:rPr lang="en-US" sz="1800" dirty="0"/>
              <a:t>Get the city and state of authors and sort by a column you didn’t retrieve such as zip, what happens?</a:t>
            </a:r>
          </a:p>
          <a:p>
            <a:pPr marL="342900" lvl="0" indent="-342900">
              <a:buFont typeface="+mj-lt"/>
              <a:buAutoNum type="arabicPeriod" startAt="12"/>
            </a:pPr>
            <a:r>
              <a:rPr lang="en-US" sz="1800" dirty="0"/>
              <a:t>Get name and state, create aliases, sort using the aliases.</a:t>
            </a:r>
          </a:p>
          <a:p>
            <a:pPr marL="342900" lvl="0" indent="-342900">
              <a:buFont typeface="+mj-lt"/>
              <a:buAutoNum type="arabicPeriod" startAt="12"/>
            </a:pPr>
            <a:r>
              <a:rPr lang="en-US" sz="1800" dirty="0"/>
              <a:t>Get the title id, price and sales from titles, and sort by the revenue (price times sales).</a:t>
            </a:r>
          </a:p>
          <a:p>
            <a:pPr marL="342900" lvl="0" indent="-342900">
              <a:buFont typeface="+mj-lt"/>
              <a:buAutoNum type="arabicPeriod" startAt="12"/>
            </a:pPr>
            <a:r>
              <a:rPr lang="en-US" sz="1800" dirty="0"/>
              <a:t>List information for authors whose last name is not Kane.</a:t>
            </a:r>
          </a:p>
          <a:p>
            <a:pPr marL="342900" lvl="0" indent="-342900">
              <a:buFont typeface="+mj-lt"/>
              <a:buAutoNum type="arabicPeriod" startAt="12"/>
            </a:pPr>
            <a:r>
              <a:rPr lang="en-US" sz="1800" dirty="0"/>
              <a:t>List titles for which there is no signed contract.</a:t>
            </a:r>
          </a:p>
          <a:p>
            <a:pPr marL="342900" lvl="0" indent="-342900">
              <a:buFont typeface="+mj-lt"/>
              <a:buAutoNum type="arabicPeriod" startAt="12"/>
            </a:pPr>
            <a:r>
              <a:rPr lang="en-US" sz="1800" dirty="0"/>
              <a:t>List the titles published in 2014 and later (SQL Server doesn't require an explicit date conversion).</a:t>
            </a:r>
          </a:p>
          <a:p>
            <a:pPr marL="342900" lvl="0" indent="-342900">
              <a:buFont typeface="+mj-lt"/>
              <a:buAutoNum type="arabicPeriod" startAt="12"/>
            </a:pPr>
            <a:r>
              <a:rPr lang="en-US" sz="1800" dirty="0"/>
              <a:t>List the titles that generated more than $1 million in revenue.</a:t>
            </a:r>
          </a:p>
          <a:p>
            <a:pPr marL="342900" lvl="0" indent="-342900">
              <a:buFont typeface="+mj-lt"/>
              <a:buAutoNum type="arabicPeriod" startAt="12"/>
            </a:pPr>
            <a:r>
              <a:rPr lang="en-US" sz="1800" dirty="0"/>
              <a:t>List the biographies that sell for less than $20.</a:t>
            </a:r>
          </a:p>
          <a:p>
            <a:pPr lvl="0"/>
            <a:endParaRPr lang="en-US" sz="1800" dirty="0"/>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87846758"/>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122</a:t>
            </a:fld>
            <a:endParaRPr/>
          </a:p>
        </p:txBody>
      </p:sp>
      <p:sp>
        <p:nvSpPr>
          <p:cNvPr id="84" name="Shape 84"/>
          <p:cNvSpPr>
            <a:spLocks noGrp="1"/>
          </p:cNvSpPr>
          <p:nvPr>
            <p:ph type="title"/>
          </p:nvPr>
        </p:nvSpPr>
        <p:spPr>
          <a:prstGeom prst="rect">
            <a:avLst/>
          </a:prstGeom>
        </p:spPr>
        <p:txBody>
          <a:bodyPr/>
          <a:lstStyle/>
          <a:p>
            <a:r>
              <a:rPr lang="en-US" dirty="0"/>
              <a:t>Exercise: Selecting From a Database (3/4)</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22"/>
            </a:pPr>
            <a:r>
              <a:rPr lang="en-US" sz="1800" dirty="0"/>
              <a:t>List the authors whose last names begin with one of the letters H through Z and who don’t live in California.</a:t>
            </a:r>
          </a:p>
          <a:p>
            <a:pPr marL="342900" lvl="0" indent="-342900">
              <a:buFont typeface="+mj-lt"/>
              <a:buAutoNum type="arabicPeriod" startAt="22"/>
            </a:pPr>
            <a:r>
              <a:rPr lang="en-US" sz="1800" dirty="0"/>
              <a:t>List the authors who live in New York State, Colorado, or San Francisco.</a:t>
            </a:r>
          </a:p>
          <a:p>
            <a:pPr marL="342900" lvl="0" indent="-342900">
              <a:buFont typeface="+mj-lt"/>
              <a:buAutoNum type="arabicPeriod" startAt="22"/>
            </a:pPr>
            <a:r>
              <a:rPr lang="en-US" sz="1800" dirty="0"/>
              <a:t>List titles that are not biographies and are not priced less than $20.</a:t>
            </a:r>
          </a:p>
          <a:p>
            <a:pPr marL="342900" lvl="0" indent="-342900">
              <a:buFont typeface="+mj-lt"/>
              <a:buAutoNum type="arabicPeriod" startAt="22"/>
            </a:pPr>
            <a:r>
              <a:rPr lang="en-US" sz="1800" dirty="0"/>
              <a:t>List the authors who don’t live in California.</a:t>
            </a:r>
          </a:p>
          <a:p>
            <a:pPr marL="342900" lvl="0" indent="-342900">
              <a:buFont typeface="+mj-lt"/>
              <a:buAutoNum type="arabicPeriod" startAt="22"/>
            </a:pPr>
            <a:r>
              <a:rPr lang="en-US" sz="1800" dirty="0"/>
              <a:t>List the titles whose price is not less than $20 and that have sold more than 15,000 copies.</a:t>
            </a:r>
          </a:p>
          <a:p>
            <a:pPr marL="342900" lvl="0" indent="-342900">
              <a:buFont typeface="+mj-lt"/>
              <a:buAutoNum type="arabicPeriod" startAt="22"/>
            </a:pPr>
            <a:r>
              <a:rPr lang="en-US" sz="1800" dirty="0"/>
              <a:t>List history and biography titles less than $20. </a:t>
            </a:r>
          </a:p>
          <a:p>
            <a:pPr marL="342900" lvl="0" indent="-342900">
              <a:buFont typeface="+mj-lt"/>
              <a:buAutoNum type="arabicPeriod" startAt="22"/>
            </a:pPr>
            <a:r>
              <a:rPr lang="en-US" sz="1800" dirty="0"/>
              <a:t>List the authors whose last names begin with Rash.</a:t>
            </a:r>
          </a:p>
          <a:p>
            <a:pPr marL="342900" lvl="0" indent="-342900">
              <a:buFont typeface="+mj-lt"/>
              <a:buAutoNum type="arabicPeriod" startAt="22"/>
            </a:pPr>
            <a:r>
              <a:rPr lang="en-US" sz="1800" dirty="0"/>
              <a:t>List the authors whose last names have </a:t>
            </a:r>
            <a:r>
              <a:rPr lang="en-US" sz="1800" dirty="0" err="1"/>
              <a:t>sh</a:t>
            </a:r>
            <a:r>
              <a:rPr lang="en-US" sz="1800" dirty="0"/>
              <a:t> as the third and fourth characters.</a:t>
            </a:r>
          </a:p>
          <a:p>
            <a:pPr marL="342900" lvl="0" indent="-342900">
              <a:buFont typeface="+mj-lt"/>
              <a:buAutoNum type="arabicPeriod" startAt="22"/>
            </a:pPr>
            <a:r>
              <a:rPr lang="en-US" sz="1800" dirty="0"/>
              <a:t>List the authors who live in the San Francisco Bay Area. (Zip codes in that area begin with 94.)</a:t>
            </a:r>
          </a:p>
          <a:p>
            <a:pPr marL="342900" lvl="0" indent="-342900">
              <a:buFont typeface="+mj-lt"/>
              <a:buAutoNum type="arabicPeriod" startAt="22"/>
            </a:pPr>
            <a:r>
              <a:rPr lang="en-US" sz="1800" dirty="0"/>
              <a:t>List the authors who live outside the 212, 415, and 303 area codes.</a:t>
            </a:r>
          </a:p>
          <a:p>
            <a:pPr marL="342900" lvl="0" indent="-342900">
              <a:buFont typeface="+mj-lt"/>
              <a:buAutoNum type="arabicPeriod" startAt="22"/>
            </a:pPr>
            <a:r>
              <a:rPr lang="en-US" sz="1800" dirty="0"/>
              <a:t>List the titles that contain percentage signs.</a:t>
            </a:r>
          </a:p>
          <a:p>
            <a:pPr lvl="0"/>
            <a:endParaRPr lang="en-US" sz="1800" dirty="0"/>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92896582"/>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123</a:t>
            </a:fld>
            <a:endParaRPr/>
          </a:p>
        </p:txBody>
      </p:sp>
      <p:sp>
        <p:nvSpPr>
          <p:cNvPr id="84" name="Shape 84"/>
          <p:cNvSpPr>
            <a:spLocks noGrp="1"/>
          </p:cNvSpPr>
          <p:nvPr>
            <p:ph type="title"/>
          </p:nvPr>
        </p:nvSpPr>
        <p:spPr>
          <a:prstGeom prst="rect">
            <a:avLst/>
          </a:prstGeom>
        </p:spPr>
        <p:txBody>
          <a:bodyPr/>
          <a:lstStyle/>
          <a:p>
            <a:r>
              <a:rPr lang="en-US" dirty="0"/>
              <a:t>Exercise: Selecting From a Database (4/4)</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33"/>
            </a:pPr>
            <a:r>
              <a:rPr lang="en-US" sz="1800" dirty="0"/>
              <a:t>List the authors who live outside the zip range 20000–89999.</a:t>
            </a:r>
          </a:p>
          <a:p>
            <a:pPr marL="342900" lvl="0" indent="-342900">
              <a:buFont typeface="+mj-lt"/>
              <a:buAutoNum type="arabicPeriod" startAt="33"/>
            </a:pPr>
            <a:r>
              <a:rPr lang="en-US" sz="1800" dirty="0"/>
              <a:t>List the titles priced between $10 and $19.95, inclusive.</a:t>
            </a:r>
          </a:p>
          <a:p>
            <a:pPr marL="342900" lvl="0" indent="-342900">
              <a:buFont typeface="+mj-lt"/>
              <a:buAutoNum type="arabicPeriod" startAt="33"/>
            </a:pPr>
            <a:r>
              <a:rPr lang="en-US" sz="1800" dirty="0"/>
              <a:t>List the titles priced between $10 and $19.95, exclusive.</a:t>
            </a:r>
          </a:p>
          <a:p>
            <a:pPr marL="342900" lvl="0" indent="-342900">
              <a:buFont typeface="+mj-lt"/>
              <a:buAutoNum type="arabicPeriod" startAt="33"/>
            </a:pPr>
            <a:r>
              <a:rPr lang="en-US" sz="1800" dirty="0"/>
              <a:t>List the titles published in 2014.</a:t>
            </a:r>
          </a:p>
          <a:p>
            <a:pPr marL="514350" lvl="0" indent="-514350">
              <a:buFont typeface="+mj-lt"/>
              <a:buAutoNum type="arabicPeriod" startAt="33"/>
            </a:pPr>
            <a:r>
              <a:rPr lang="en-US" sz="1800" dirty="0"/>
              <a:t>List the authors who don’t live in New York State, New Jersey, or California.</a:t>
            </a:r>
          </a:p>
          <a:p>
            <a:pPr marL="514350" lvl="0" indent="-514350">
              <a:buFont typeface="+mj-lt"/>
              <a:buAutoNum type="arabicPeriod" startAt="33"/>
            </a:pPr>
            <a:r>
              <a:rPr lang="en-US" sz="1800" dirty="0"/>
              <a:t>List the titles for which advances of $0, $1,000, or $5,000 were paid.</a:t>
            </a:r>
          </a:p>
          <a:p>
            <a:pPr marL="514350" lvl="0" indent="-514350">
              <a:buFont typeface="+mj-lt"/>
              <a:buAutoNum type="arabicPeriod" startAt="33"/>
            </a:pPr>
            <a:r>
              <a:rPr lang="en-US" sz="1800" dirty="0"/>
              <a:t>List the titles published on the first day of the year 2000, 2001, or 2002.</a:t>
            </a:r>
          </a:p>
          <a:p>
            <a:pPr marL="514350" lvl="0" indent="-514350">
              <a:buFont typeface="+mj-lt"/>
              <a:buAutoNum type="arabicPeriod" startAt="33"/>
            </a:pPr>
            <a:r>
              <a:rPr lang="en-US" sz="1800" dirty="0"/>
              <a:t>List the locations of all the publishers.</a:t>
            </a:r>
          </a:p>
          <a:p>
            <a:pPr marL="514350" lvl="0" indent="-514350">
              <a:buFont typeface="+mj-lt"/>
              <a:buAutoNum type="arabicPeriod" startAt="33"/>
            </a:pPr>
            <a:r>
              <a:rPr lang="en-US" sz="1800" dirty="0"/>
              <a:t>List the publishers located in California.</a:t>
            </a:r>
          </a:p>
          <a:p>
            <a:pPr marL="514350" lvl="0" indent="-514350">
              <a:buFont typeface="+mj-lt"/>
              <a:buAutoNum type="arabicPeriod" startAt="33"/>
            </a:pPr>
            <a:r>
              <a:rPr lang="en-US" sz="1800" dirty="0"/>
              <a:t>List the publishers located outside California.</a:t>
            </a:r>
          </a:p>
          <a:p>
            <a:pPr marL="514350" lvl="0" indent="-514350">
              <a:buFont typeface="+mj-lt"/>
              <a:buAutoNum type="arabicPeriod" startAt="33"/>
            </a:pPr>
            <a:r>
              <a:rPr lang="en-US" sz="1800" dirty="0"/>
              <a:t>List the biographies whose (past or future) publication dates are known.</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226055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Operators and Functions</a:t>
            </a:r>
          </a:p>
        </p:txBody>
      </p:sp>
    </p:spTree>
    <p:extLst>
      <p:ext uri="{BB962C8B-B14F-4D97-AF65-F5344CB8AC3E}">
        <p14:creationId xmlns:p14="http://schemas.microsoft.com/office/powerpoint/2010/main" val="3521579804"/>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125</a:t>
            </a:fld>
            <a:endParaRPr/>
          </a:p>
        </p:txBody>
      </p:sp>
      <p:sp>
        <p:nvSpPr>
          <p:cNvPr id="84" name="Shape 84"/>
          <p:cNvSpPr>
            <a:spLocks noGrp="1"/>
          </p:cNvSpPr>
          <p:nvPr>
            <p:ph type="title"/>
          </p:nvPr>
        </p:nvSpPr>
        <p:spPr>
          <a:prstGeom prst="rect">
            <a:avLst/>
          </a:prstGeom>
        </p:spPr>
        <p:txBody>
          <a:bodyPr/>
          <a:lstStyle/>
          <a:p>
            <a:r>
              <a:rPr lang="en-US" dirty="0"/>
              <a:t>Types of Operations and Functions </a:t>
            </a:r>
            <a:endParaRPr dirty="0"/>
          </a:p>
        </p:txBody>
      </p:sp>
      <p:sp>
        <p:nvSpPr>
          <p:cNvPr id="85" name="Shape 85"/>
          <p:cNvSpPr>
            <a:spLocks noGrp="1"/>
          </p:cNvSpPr>
          <p:nvPr>
            <p:ph type="body" sz="half" idx="1"/>
          </p:nvPr>
        </p:nvSpPr>
        <p:spPr>
          <a:xfrm>
            <a:off x="180006" y="767474"/>
            <a:ext cx="8930874" cy="5585222"/>
          </a:xfrm>
          <a:prstGeom prst="rect">
            <a:avLst/>
          </a:prstGeom>
        </p:spPr>
        <p:txBody>
          <a:bodyPr/>
          <a:lstStyle/>
          <a:p>
            <a:pPr>
              <a:defRPr sz="2400"/>
            </a:pPr>
            <a:r>
              <a:rPr lang="en-US" dirty="0"/>
              <a:t>Types of Operations and Functions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Calculate column value results, system-determined values and constants with operators and functions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Arithmetic operations: cut everyone’s salary by 10 percent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String operations: concatenate information into a mailing address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Datetime operations: compute the time interval between two dates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System operations: figure out what time the DBMS thinks it is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Operator: a symbol or keyword indicating an operation that acts on one or more elements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elements, called operands, are SQL expressions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In price * 2, for example, * is the operator, and price and 2 are its operands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Function: a built-in named routine that performs a specialized task</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Most functions take parenthesized arguments, which are values you pass to the function that the function then uses to perform its task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Arguments can be column names, literals, nested functions, or more-complex expressions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In </a:t>
            </a:r>
            <a:r>
              <a:rPr lang="en-US" sz="1000" dirty="0">
                <a:latin typeface="Courier New" panose="02070309020205020404" pitchFamily="49" charset="0"/>
                <a:ea typeface="Verdana" panose="020B0604030504040204" pitchFamily="34" charset="0"/>
                <a:cs typeface="Courier New" panose="02070309020205020404" pitchFamily="49" charset="0"/>
              </a:rPr>
              <a:t>UPPER(</a:t>
            </a:r>
            <a:r>
              <a:rPr lang="en-US" sz="1000" dirty="0" err="1">
                <a:latin typeface="Courier New" panose="02070309020205020404" pitchFamily="49" charset="0"/>
                <a:ea typeface="Verdana" panose="020B0604030504040204" pitchFamily="34" charset="0"/>
                <a:cs typeface="Courier New" panose="02070309020205020404" pitchFamily="49" charset="0"/>
              </a:rPr>
              <a:t>au_lname</a:t>
            </a:r>
            <a:r>
              <a:rPr lang="en-US" sz="1000" dirty="0">
                <a:latin typeface="Courier New" panose="02070309020205020404" pitchFamily="49" charset="0"/>
                <a:ea typeface="Verdana" panose="020B0604030504040204" pitchFamily="34" charset="0"/>
                <a:cs typeface="Courier New" panose="02070309020205020404" pitchFamily="49" charset="0"/>
              </a:rPr>
              <a:t>)</a:t>
            </a:r>
            <a:r>
              <a:rPr lang="en-US" sz="1000" dirty="0">
                <a:latin typeface="Verdana" panose="020B0604030504040204" pitchFamily="34" charset="0"/>
                <a:ea typeface="Verdana" panose="020B0604030504040204" pitchFamily="34" charset="0"/>
                <a:cs typeface="Courier New" panose="02070309020205020404" pitchFamily="49" charset="0"/>
              </a:rPr>
              <a:t>, for example, </a:t>
            </a:r>
            <a:r>
              <a:rPr lang="en-US" sz="1000" dirty="0">
                <a:latin typeface="Courier New" panose="02070309020205020404" pitchFamily="49" charset="0"/>
                <a:ea typeface="Verdana" panose="020B0604030504040204" pitchFamily="34" charset="0"/>
                <a:cs typeface="Courier New" panose="02070309020205020404" pitchFamily="49" charset="0"/>
              </a:rPr>
              <a:t>UPPER</a:t>
            </a:r>
            <a:r>
              <a:rPr lang="en-US" sz="1000" dirty="0">
                <a:latin typeface="Verdana" panose="020B0604030504040204" pitchFamily="34" charset="0"/>
                <a:ea typeface="Verdana" panose="020B0604030504040204" pitchFamily="34" charset="0"/>
                <a:cs typeface="Courier New" panose="02070309020205020404" pitchFamily="49" charset="0"/>
              </a:rPr>
              <a:t> is the function name, and </a:t>
            </a:r>
            <a:r>
              <a:rPr lang="en-US" sz="1000" dirty="0" err="1">
                <a:latin typeface="Courier New" panose="02070309020205020404" pitchFamily="49" charset="0"/>
                <a:ea typeface="Verdana" panose="020B0604030504040204" pitchFamily="34" charset="0"/>
                <a:cs typeface="Courier New" panose="02070309020205020404" pitchFamily="49" charset="0"/>
              </a:rPr>
              <a:t>au_lname</a:t>
            </a:r>
            <a:r>
              <a:rPr lang="en-US" sz="1000" dirty="0">
                <a:latin typeface="Verdana" panose="020B0604030504040204" pitchFamily="34" charset="0"/>
                <a:ea typeface="Verdana" panose="020B0604030504040204" pitchFamily="34" charset="0"/>
                <a:cs typeface="Courier New" panose="02070309020205020404" pitchFamily="49" charset="0"/>
              </a:rPr>
              <a:t> is the argument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22362761"/>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126</a:t>
            </a:fld>
            <a:endParaRPr/>
          </a:p>
        </p:txBody>
      </p:sp>
      <p:sp>
        <p:nvSpPr>
          <p:cNvPr id="84" name="Shape 84"/>
          <p:cNvSpPr>
            <a:spLocks noGrp="1"/>
          </p:cNvSpPr>
          <p:nvPr>
            <p:ph type="title"/>
          </p:nvPr>
        </p:nvSpPr>
        <p:spPr>
          <a:prstGeom prst="rect">
            <a:avLst/>
          </a:prstGeom>
        </p:spPr>
        <p:txBody>
          <a:bodyPr/>
          <a:lstStyle/>
          <a:p>
            <a:r>
              <a:rPr lang="en-US" dirty="0"/>
              <a:t>Create a Derived Column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 Derived Column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derived column comes from a calculation, created with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-clause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become permanent columns in a table, for display and reporting purposes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Values in a derived column might come from existing columns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Can create a derived column with a constant expression (a string, number, or date) or system value (the system time)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use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with no </a:t>
            </a:r>
            <a:r>
              <a:rPr lang="en-US" sz="1400" dirty="0">
                <a:latin typeface="Courier New" panose="02070309020205020404" pitchFamily="49" charset="0"/>
                <a:ea typeface="Verdana" panose="020B0604030504040204" pitchFamily="34" charset="0"/>
                <a:cs typeface="Courier New" panose="02070309020205020404" pitchFamily="49" charset="0"/>
              </a:rPr>
              <a:t>FROM</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Closure guarantees that every result is a table, so even SELECT 3 + 2 is a table: a 1 × 1 table that contains the value 5, and retrieving a column along with a constant, the constant appears in every row of the result</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2 + 3</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authors;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71534795"/>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127</a:t>
            </a:fld>
            <a:endParaRPr/>
          </a:p>
        </p:txBody>
      </p:sp>
      <p:sp>
        <p:nvSpPr>
          <p:cNvPr id="84" name="Shape 84"/>
          <p:cNvSpPr>
            <a:spLocks noGrp="1"/>
          </p:cNvSpPr>
          <p:nvPr>
            <p:ph type="title"/>
          </p:nvPr>
        </p:nvSpPr>
        <p:spPr>
          <a:prstGeom prst="rect">
            <a:avLst/>
          </a:prstGeom>
        </p:spPr>
        <p:txBody>
          <a:bodyPr/>
          <a:lstStyle/>
          <a:p>
            <a:r>
              <a:rPr lang="en-US" dirty="0"/>
              <a:t>Create a Derived Column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 Derived Column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list book prices discounted by 10 percent, using aliases to avoid names the DBMS gives derived columns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0.10 AS "Discount",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price * (1 - 0.10) AS "New 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does need a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clause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and so creates the dummy table </a:t>
            </a:r>
            <a:r>
              <a:rPr lang="en-US" sz="1800" dirty="0">
                <a:latin typeface="Courier New" panose="02070309020205020404" pitchFamily="49" charset="0"/>
                <a:ea typeface="Verdana" panose="020B0604030504040204" pitchFamily="34" charset="0"/>
                <a:cs typeface="Courier New" panose="02070309020205020404" pitchFamily="49" charset="0"/>
              </a:rPr>
              <a:t>DUAL</a:t>
            </a:r>
            <a:r>
              <a:rPr lang="en-US" sz="1800" dirty="0">
                <a:latin typeface="Verdana" panose="020B0604030504040204" pitchFamily="34" charset="0"/>
                <a:ea typeface="Verdana" panose="020B0604030504040204" pitchFamily="34" charset="0"/>
                <a:cs typeface="Courier New" panose="02070309020205020404" pitchFamily="49" charset="0"/>
              </a:rPr>
              <a:t> automatically to be used for </a:t>
            </a:r>
            <a:r>
              <a:rPr lang="en-US" sz="1800" dirty="0" err="1">
                <a:latin typeface="Courier New" panose="02070309020205020404" pitchFamily="49" charset="0"/>
                <a:ea typeface="Verdana" panose="020B0604030504040204" pitchFamily="34" charset="0"/>
                <a:cs typeface="Courier New" panose="02070309020205020404" pitchFamily="49" charset="0"/>
              </a:rPr>
              <a:t>SELECT</a:t>
            </a:r>
            <a:r>
              <a:rPr lang="en-US" sz="1800" dirty="0" err="1">
                <a:latin typeface="Verdana" panose="020B0604030504040204" pitchFamily="34" charset="0"/>
                <a:ea typeface="Verdana" panose="020B0604030504040204" pitchFamily="34" charset="0"/>
                <a:cs typeface="Courier New" panose="02070309020205020404" pitchFamily="49" charset="0"/>
              </a:rPr>
              <a:t>ing</a:t>
            </a:r>
            <a:r>
              <a:rPr lang="en-US" sz="1800" dirty="0">
                <a:latin typeface="Verdana" panose="020B0604030504040204" pitchFamily="34" charset="0"/>
                <a:ea typeface="Verdana" panose="020B0604030504040204" pitchFamily="34" charset="0"/>
                <a:cs typeface="Courier New" panose="02070309020205020404" pitchFamily="49" charset="0"/>
              </a:rPr>
              <a:t> a constant expression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2 + 3</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DUAL;</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00643975"/>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128</a:t>
            </a:fld>
            <a:endParaRPr/>
          </a:p>
        </p:txBody>
      </p:sp>
      <p:sp>
        <p:nvSpPr>
          <p:cNvPr id="84" name="Shape 84"/>
          <p:cNvSpPr>
            <a:spLocks noGrp="1"/>
          </p:cNvSpPr>
          <p:nvPr>
            <p:ph type="title"/>
          </p:nvPr>
        </p:nvSpPr>
        <p:spPr>
          <a:prstGeom prst="rect">
            <a:avLst/>
          </a:prstGeom>
        </p:spPr>
        <p:txBody>
          <a:bodyPr/>
          <a:lstStyle/>
          <a:p>
            <a:r>
              <a:rPr lang="en-US" dirty="0"/>
              <a:t>Arithmetic Operators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Arithmetic Operators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unary arithmetic operator runs a mathematical operation on one numeric operand and a binary arithmetic operator uses two</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result of any arithmetic operation that involves a null is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Where </a:t>
            </a:r>
            <a:r>
              <a:rPr lang="en-US" sz="1800" i="1" dirty="0">
                <a:latin typeface="Verdana" panose="020B0604030504040204" pitchFamily="34"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is a numeric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 reverses the sign of </a:t>
            </a:r>
            <a:r>
              <a:rPr lang="en-US" sz="1400" i="1" dirty="0">
                <a:latin typeface="Verdana" panose="020B0604030504040204" pitchFamily="34" charset="0"/>
                <a:ea typeface="Verdana" panose="020B0604030504040204" pitchFamily="34" charset="0"/>
                <a:cs typeface="Courier New" panose="02070309020205020404" pitchFamily="49" charset="0"/>
              </a:rPr>
              <a:t>expr</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 adds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and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 subtracts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 from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 multiplies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and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 divides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1 by </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2</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t>
            </a:r>
            <a:r>
              <a:rPr lang="en-US" sz="1400" i="1" dirty="0">
                <a:latin typeface="Verdana" panose="020B0604030504040204" pitchFamily="34"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 changes the sign of a number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-advance AS "Advance"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royalties;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360624816"/>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129</a:t>
            </a:fld>
            <a:endParaRPr/>
          </a:p>
        </p:txBody>
      </p:sp>
      <p:sp>
        <p:nvSpPr>
          <p:cNvPr id="84" name="Shape 84"/>
          <p:cNvSpPr>
            <a:spLocks noGrp="1"/>
          </p:cNvSpPr>
          <p:nvPr>
            <p:ph type="title"/>
          </p:nvPr>
        </p:nvSpPr>
        <p:spPr>
          <a:prstGeom prst="rect">
            <a:avLst/>
          </a:prstGeom>
        </p:spPr>
        <p:txBody>
          <a:bodyPr/>
          <a:lstStyle/>
          <a:p>
            <a:r>
              <a:rPr lang="en-US" dirty="0"/>
              <a:t>Tips: Arithmetic Operators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Tips: Arithmetic Operators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numeric data types are mixed in an arithmetic expression, the DBMS converts, or coerces, all the numbers to the data type of the expression’s most complex operand and returns the result in this type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This conversion process is called promotion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add an </a:t>
            </a:r>
            <a:r>
              <a:rPr lang="en-US" sz="1800" dirty="0">
                <a:latin typeface="Courier New" panose="02070309020205020404" pitchFamily="49" charset="0"/>
                <a:ea typeface="Verdana" panose="020B0604030504040204" pitchFamily="34" charset="0"/>
                <a:cs typeface="Courier New" panose="02070309020205020404" pitchFamily="49" charset="0"/>
              </a:rPr>
              <a:t>INTEGER</a:t>
            </a:r>
            <a:r>
              <a:rPr lang="en-US" sz="1800" dirty="0">
                <a:latin typeface="Verdana" panose="020B0604030504040204" pitchFamily="34" charset="0"/>
                <a:ea typeface="Verdana" panose="020B0604030504040204" pitchFamily="34" charset="0"/>
                <a:cs typeface="Courier New" panose="02070309020205020404" pitchFamily="49" charset="0"/>
              </a:rPr>
              <a:t> and a </a:t>
            </a:r>
            <a:r>
              <a:rPr lang="en-US" sz="1800" dirty="0">
                <a:latin typeface="Courier New" panose="02070309020205020404" pitchFamily="49" charset="0"/>
                <a:ea typeface="Verdana" panose="020B0604030504040204" pitchFamily="34" charset="0"/>
                <a:cs typeface="Courier New" panose="02070309020205020404" pitchFamily="49" charset="0"/>
              </a:rPr>
              <a:t>FLOAT</a:t>
            </a:r>
            <a:r>
              <a:rPr lang="en-US" sz="1800" dirty="0">
                <a:latin typeface="Verdana" panose="020B0604030504040204" pitchFamily="34" charset="0"/>
                <a:ea typeface="Verdana" panose="020B0604030504040204" pitchFamily="34" charset="0"/>
                <a:cs typeface="Courier New" panose="02070309020205020404" pitchFamily="49" charset="0"/>
              </a:rPr>
              <a:t>, for example, the DBMS converts the integer to a float, adds the numbers, and returns the sum as a float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convert a data type to another data type explicitly, use </a:t>
            </a:r>
            <a:r>
              <a:rPr lang="en-US" sz="1800" dirty="0">
                <a:latin typeface="Courier New" panose="02070309020205020404" pitchFamily="49" charset="0"/>
                <a:ea typeface="Verdana" panose="020B0604030504040204" pitchFamily="34" charset="0"/>
                <a:cs typeface="Courier New" panose="02070309020205020404" pitchFamily="49" charset="0"/>
              </a:rPr>
              <a:t>CAST()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multiply or add two </a:t>
            </a:r>
            <a:r>
              <a:rPr lang="en-US" sz="1800" dirty="0">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Verdana" panose="020B0604030504040204" pitchFamily="34" charset="0"/>
                <a:ea typeface="Verdana" panose="020B0604030504040204" pitchFamily="34" charset="0"/>
                <a:cs typeface="Courier New" panose="02070309020205020404" pitchFamily="49" charset="0"/>
              </a:rPr>
              <a:t>s, in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the result might be greater than a </a:t>
            </a:r>
            <a:r>
              <a:rPr lang="en-US" sz="1800" dirty="0">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Verdana" panose="020B0604030504040204" pitchFamily="34" charset="0"/>
                <a:ea typeface="Verdana" panose="020B0604030504040204" pitchFamily="34" charset="0"/>
                <a:cs typeface="Courier New" panose="02070309020205020404" pitchFamily="49" charset="0"/>
              </a:rPr>
              <a:t> column can hold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Dividing two </a:t>
            </a:r>
            <a:r>
              <a:rPr lang="en-US" sz="1800" dirty="0">
                <a:latin typeface="Courier New" panose="02070309020205020404" pitchFamily="49" charset="0"/>
                <a:ea typeface="Verdana" panose="020B0604030504040204" pitchFamily="34" charset="0"/>
                <a:cs typeface="Courier New" panose="02070309020205020404" pitchFamily="49" charset="0"/>
              </a:rPr>
              <a:t>INTEGER</a:t>
            </a:r>
            <a:r>
              <a:rPr lang="en-US" sz="1800" dirty="0">
                <a:latin typeface="Verdana" panose="020B0604030504040204" pitchFamily="34" charset="0"/>
                <a:ea typeface="Verdana" panose="020B0604030504040204" pitchFamily="34" charset="0"/>
                <a:cs typeface="Courier New" panose="02070309020205020404" pitchFamily="49" charset="0"/>
              </a:rPr>
              <a:t>s doesn’t necessarily yield an </a:t>
            </a:r>
            <a:r>
              <a:rPr lang="en-US" sz="1800" dirty="0">
                <a:latin typeface="Courier New" panose="02070309020205020404" pitchFamily="49" charset="0"/>
                <a:ea typeface="Verdana" panose="020B0604030504040204" pitchFamily="34" charset="0"/>
                <a:cs typeface="Courier New" panose="02070309020205020404" pitchFamily="49" charset="0"/>
              </a:rPr>
              <a:t>INTEGER</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1768005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84" name="Shape 84"/>
          <p:cNvSpPr>
            <a:spLocks noGrp="1"/>
          </p:cNvSpPr>
          <p:nvPr>
            <p:ph type="title"/>
          </p:nvPr>
        </p:nvSpPr>
        <p:spPr>
          <a:prstGeom prst="rect">
            <a:avLst/>
          </a:prstGeom>
        </p:spPr>
        <p:txBody>
          <a:bodyPr/>
          <a:lstStyle/>
          <a:p>
            <a:r>
              <a:rPr lang="en-US" dirty="0"/>
              <a:t>SQL Syntax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Syntax</a:t>
            </a:r>
          </a:p>
          <a:p>
            <a:pPr lvl="1">
              <a:defRPr sz="1800"/>
            </a:pPr>
            <a:r>
              <a:rPr lang="en-US" dirty="0"/>
              <a:t>SQL has flexible syntax, but there are some best practices to ensure it's readable and maintainable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Start each SQL statement on a new line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Indent with two spaces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Start each </a:t>
            </a:r>
            <a:r>
              <a:rPr lang="en-US" sz="1400" i="1" dirty="0">
                <a:latin typeface="Verdana" panose="020B0604030504040204" pitchFamily="34" charset="0"/>
                <a:ea typeface="Verdana" panose="020B0604030504040204" pitchFamily="34" charset="0"/>
                <a:cs typeface="Courier New" panose="02070309020205020404" pitchFamily="49" charset="0"/>
              </a:rPr>
              <a:t>clause</a:t>
            </a:r>
            <a:r>
              <a:rPr lang="en-US" sz="1400" dirty="0">
                <a:latin typeface="Verdana" panose="020B0604030504040204" pitchFamily="34" charset="0"/>
                <a:ea typeface="Verdana" panose="020B0604030504040204" pitchFamily="34" charset="0"/>
                <a:cs typeface="Courier New" panose="02070309020205020404" pitchFamily="49" charset="0"/>
              </a:rPr>
              <a:t> on a new, indented line</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a:t>
            </a:r>
            <a:r>
              <a:rPr lang="en-US" sz="1400" dirty="0" err="1">
                <a:latin typeface="Courier New" panose="02070309020205020404" pitchFamily="49" charset="0"/>
                <a:ea typeface="Verdana" panose="020B0604030504040204" pitchFamily="34" charset="0"/>
                <a:cs typeface="Courier New" panose="02070309020205020404" pitchFamily="49" charset="0"/>
              </a:rPr>
              <a:t>cust_fname</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cust_lname</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FROM customer</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ORDER BY </a:t>
            </a:r>
            <a:r>
              <a:rPr lang="en-US" sz="1400" dirty="0" err="1">
                <a:latin typeface="Courier New" panose="02070309020205020404" pitchFamily="49" charset="0"/>
                <a:ea typeface="Verdana" panose="020B0604030504040204" pitchFamily="34" charset="0"/>
                <a:cs typeface="Courier New" panose="02070309020205020404" pitchFamily="49" charset="0"/>
              </a:rPr>
              <a:t>cust_lname</a:t>
            </a:r>
            <a:r>
              <a:rPr lang="en-US" sz="14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itself is </a:t>
            </a:r>
            <a:r>
              <a:rPr lang="en-US" sz="1800" i="1" dirty="0">
                <a:latin typeface="Verdana" panose="020B0604030504040204" pitchFamily="34" charset="0"/>
                <a:ea typeface="Verdana" panose="020B0604030504040204" pitchFamily="34" charset="0"/>
                <a:cs typeface="Courier New" panose="02070309020205020404" pitchFamily="49" charset="0"/>
              </a:rPr>
              <a:t>case insensitive </a:t>
            </a:r>
          </a:p>
          <a:p>
            <a:pPr lvl="2">
              <a:defRPr sz="1800"/>
            </a:pPr>
            <a:r>
              <a:rPr lang="en-US" sz="1400" i="1" dirty="0" err="1">
                <a:latin typeface="Courier New" panose="02070309020205020404" pitchFamily="49" charset="0"/>
                <a:ea typeface="Verdana" panose="020B0604030504040204" pitchFamily="34" charset="0"/>
                <a:cs typeface="Courier New" panose="02070309020205020404" pitchFamily="49" charset="0"/>
              </a:rPr>
              <a:t>custname</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i="1" dirty="0" err="1">
                <a:latin typeface="Courier New" panose="02070309020205020404" pitchFamily="49" charset="0"/>
                <a:ea typeface="Verdana" panose="020B0604030504040204" pitchFamily="34" charset="0"/>
                <a:cs typeface="Courier New" panose="02070309020205020404" pitchFamily="49" charset="0"/>
              </a:rPr>
              <a:t>CustName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i="1" dirty="0">
                <a:latin typeface="Courier New" panose="02070309020205020404" pitchFamily="49" charset="0"/>
                <a:ea typeface="Verdana" panose="020B0604030504040204" pitchFamily="34" charset="0"/>
                <a:cs typeface="Courier New" panose="02070309020205020404" pitchFamily="49" charset="0"/>
              </a:rPr>
              <a:t>CUSTNAME</a:t>
            </a:r>
            <a:r>
              <a:rPr lang="en-US" sz="1400" dirty="0">
                <a:latin typeface="Verdana" panose="020B0604030504040204" pitchFamily="34" charset="0"/>
                <a:ea typeface="Verdana" panose="020B0604030504040204" pitchFamily="34" charset="0"/>
                <a:cs typeface="Courier New" panose="02070309020205020404" pitchFamily="49" charset="0"/>
              </a:rPr>
              <a:t> are identical </a:t>
            </a:r>
            <a:r>
              <a:rPr lang="en-US" sz="1400" i="1" dirty="0">
                <a:latin typeface="Verdana" panose="020B0604030504040204" pitchFamily="34" charset="0"/>
                <a:ea typeface="Verdana" panose="020B0604030504040204" pitchFamily="34" charset="0"/>
                <a:cs typeface="Courier New" panose="02070309020205020404" pitchFamily="49" charset="0"/>
              </a:rPr>
              <a:t>identifiers</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It's common to use put SQL keywords such as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in uppercase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Put user-defined values in lowercase or lowercase with an underscore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Table, column, and alias names are user-defined rather than SQL keywords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exception is that user-defined identifiers are </a:t>
            </a:r>
            <a:r>
              <a:rPr lang="en-US" sz="1400" i="1" dirty="0">
                <a:latin typeface="Verdana" panose="020B0604030504040204" pitchFamily="34" charset="0"/>
                <a:ea typeface="Verdana" panose="020B0604030504040204" pitchFamily="34" charset="0"/>
                <a:cs typeface="Courier New" panose="02070309020205020404" pitchFamily="49" charset="0"/>
              </a:rPr>
              <a:t>case sensitive</a:t>
            </a:r>
            <a:r>
              <a:rPr lang="en-US" sz="1400" dirty="0">
                <a:latin typeface="Verdana" panose="020B0604030504040204" pitchFamily="34" charset="0"/>
                <a:ea typeface="Verdana" panose="020B0604030504040204" pitchFamily="34" charset="0"/>
                <a:cs typeface="Courier New" panose="02070309020205020404" pitchFamily="49" charset="0"/>
              </a:rPr>
              <a:t> when in quotes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Try to respect case-sensitivity just to be safe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521663472"/>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130</a:t>
            </a:fld>
            <a:endParaRPr/>
          </a:p>
        </p:txBody>
      </p:sp>
      <p:sp>
        <p:nvSpPr>
          <p:cNvPr id="84" name="Shape 84"/>
          <p:cNvSpPr>
            <a:spLocks noGrp="1"/>
          </p:cNvSpPr>
          <p:nvPr>
            <p:ph type="title"/>
          </p:nvPr>
        </p:nvSpPr>
        <p:spPr>
          <a:prstGeom prst="rect">
            <a:avLst/>
          </a:prstGeom>
        </p:spPr>
        <p:txBody>
          <a:bodyPr/>
          <a:lstStyle/>
          <a:p>
            <a:r>
              <a:rPr lang="en-US" dirty="0"/>
              <a:t>Order of Evaluation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Order of Evaluation  </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Precedence</a:t>
            </a:r>
            <a:r>
              <a:rPr lang="en-US" sz="1800" dirty="0">
                <a:latin typeface="Verdana" panose="020B0604030504040204" pitchFamily="34" charset="0"/>
                <a:ea typeface="Verdana" panose="020B0604030504040204" pitchFamily="34" charset="0"/>
                <a:cs typeface="Courier New" panose="02070309020205020404" pitchFamily="49" charset="0"/>
              </a:rPr>
              <a:t> determines the priority of various operators when more than one operator is used in an expression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Operators with higher precedence are evaluated first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Arithmetic operators (+, -, *, and so on) have higher precedence than comparison operators (&lt;, =, &gt;, and so on), which have higher precedence than logical operators (</a:t>
            </a:r>
            <a:r>
              <a:rPr lang="en-US" sz="1800" dirty="0">
                <a:latin typeface="Courier New" panose="02070309020205020404" pitchFamily="49"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OR</a:t>
            </a:r>
            <a:r>
              <a:rPr lang="en-US" sz="1800" dirty="0">
                <a:latin typeface="Verdana" panose="020B0604030504040204" pitchFamily="34" charset="0"/>
                <a:ea typeface="Verdana" panose="020B0604030504040204" pitchFamily="34" charset="0"/>
                <a:cs typeface="Courier New" panose="02070309020205020404" pitchFamily="49" charset="0"/>
              </a:rPr>
              <a:t>), so the expression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 or b * c &gt;= 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 equivalent to</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 or ((b * c) &gt;= 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Operators with lower precedence are less binding than those with higher precedence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Associativity determines the order of evaluation in an expression when adjacent operators have equal precedence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uses left-to-right associativity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parentheses to override precedence and associativity rules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5540638"/>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131</a:t>
            </a:fld>
            <a:endParaRPr/>
          </a:p>
        </p:txBody>
      </p:sp>
      <p:sp>
        <p:nvSpPr>
          <p:cNvPr id="84" name="Shape 84"/>
          <p:cNvSpPr>
            <a:spLocks noGrp="1"/>
          </p:cNvSpPr>
          <p:nvPr>
            <p:ph type="title"/>
          </p:nvPr>
        </p:nvSpPr>
        <p:spPr>
          <a:prstGeom prst="rect">
            <a:avLst/>
          </a:prstGeom>
        </p:spPr>
        <p:txBody>
          <a:bodyPr/>
          <a:lstStyle/>
          <a:p>
            <a:r>
              <a:rPr lang="en-US" dirty="0"/>
              <a:t>Order of Evaluation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Order of Evaluation (cont'd)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Operators are applied in the following precedence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Operators in the same row in the list below have the same precedence, in which case they are applied left to right</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Unary identity, Unary negation: </a:t>
            </a:r>
            <a:r>
              <a:rPr lang="en-US" sz="1400" dirty="0">
                <a:latin typeface="Courier New" panose="02070309020205020404" pitchFamily="49" charset="0"/>
                <a:ea typeface="Verdana" panose="020B0604030504040204" pitchFamily="34" charset="0"/>
                <a:cs typeface="Courier New" panose="02070309020205020404" pitchFamily="49" charset="0"/>
              </a:rPr>
              <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Multiplication, division: </a:t>
            </a:r>
            <a:r>
              <a:rPr lang="en-US" sz="1400" dirty="0">
                <a:latin typeface="Courier New" panose="02070309020205020404" pitchFamily="49"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Addition, subtraction: </a:t>
            </a:r>
            <a:r>
              <a:rPr lang="en-US" sz="1400" dirty="0">
                <a:latin typeface="Courier New" panose="02070309020205020404" pitchFamily="49"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Comparison operators: </a:t>
            </a:r>
            <a:r>
              <a:rPr lang="en-US" sz="1400" dirty="0">
                <a:latin typeface="Courier New" panose="02070309020205020404" pitchFamily="49" charset="0"/>
                <a:ea typeface="Verdana" panose="020B0604030504040204" pitchFamily="34" charset="0"/>
                <a:cs typeface="Courier New" panose="02070309020205020404" pitchFamily="49" charset="0"/>
              </a:rPr>
              <a:t>=, &lt;&gt;, &lt;, &lt;=, &gt;, &gt;=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Logical NOT: </a:t>
            </a:r>
            <a:r>
              <a:rPr lang="en-US" sz="1400" dirty="0">
                <a:latin typeface="Courier New" panose="02070309020205020404" pitchFamily="49" charset="0"/>
                <a:ea typeface="Verdana" panose="020B0604030504040204" pitchFamily="34" charset="0"/>
                <a:cs typeface="Courier New" panose="02070309020205020404" pitchFamily="49" charset="0"/>
              </a:rPr>
              <a:t>NOT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Logical AND: </a:t>
            </a:r>
            <a:r>
              <a:rPr lang="en-US" sz="1400" dirty="0">
                <a:latin typeface="Courier New" panose="02070309020205020404" pitchFamily="49" charset="0"/>
                <a:ea typeface="Verdana" panose="020B0604030504040204" pitchFamily="34" charset="0"/>
                <a:cs typeface="Courier New" panose="02070309020205020404" pitchFamily="49" charset="0"/>
              </a:rPr>
              <a:t>AND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Logical OR: </a:t>
            </a:r>
            <a:r>
              <a:rPr lang="en-US" sz="1400" dirty="0">
                <a:latin typeface="Courier New" panose="02070309020205020404" pitchFamily="49" charset="0"/>
                <a:ea typeface="Verdana" panose="020B0604030504040204" pitchFamily="34" charset="0"/>
                <a:cs typeface="Courier New" panose="02070309020205020404" pitchFamily="49" charset="0"/>
              </a:rPr>
              <a:t>OR</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running </a:t>
            </a:r>
            <a:r>
              <a:rPr lang="en-US" sz="1800" i="1" dirty="0">
                <a:latin typeface="Verdana" panose="020B0604030504040204" pitchFamily="34" charset="0"/>
                <a:ea typeface="Verdana" panose="020B0604030504040204" pitchFamily="34" charset="0"/>
                <a:cs typeface="Courier New" panose="02070309020205020404" pitchFamily="49" charset="0"/>
              </a:rPr>
              <a:t>calculations</a:t>
            </a:r>
            <a:r>
              <a:rPr lang="en-US" sz="1800" dirty="0">
                <a:latin typeface="Verdana" panose="020B0604030504040204" pitchFamily="34" charset="0"/>
                <a:ea typeface="Verdana" panose="020B0604030504040204" pitchFamily="34" charset="0"/>
                <a:cs typeface="Courier New" panose="02070309020205020404" pitchFamily="49" charset="0"/>
              </a:rPr>
              <a:t> in Oracle, add the clause </a:t>
            </a:r>
            <a:r>
              <a:rPr lang="en-US" sz="1800" dirty="0">
                <a:latin typeface="Courier New" panose="02070309020205020404" pitchFamily="49" charset="0"/>
                <a:ea typeface="Verdana" panose="020B0604030504040204" pitchFamily="34" charset="0"/>
                <a:cs typeface="Courier New" panose="02070309020205020404" pitchFamily="49" charset="0"/>
              </a:rPr>
              <a:t>FROM DUAL</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46491497"/>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132</a:t>
            </a:fld>
            <a:endParaRPr/>
          </a:p>
        </p:txBody>
      </p:sp>
      <p:sp>
        <p:nvSpPr>
          <p:cNvPr id="84" name="Shape 84"/>
          <p:cNvSpPr>
            <a:spLocks noGrp="1"/>
          </p:cNvSpPr>
          <p:nvPr>
            <p:ph type="title"/>
          </p:nvPr>
        </p:nvSpPr>
        <p:spPr>
          <a:prstGeom prst="rect">
            <a:avLst/>
          </a:prstGeom>
        </p:spPr>
        <p:txBody>
          <a:bodyPr/>
          <a:lstStyle/>
          <a:p>
            <a:r>
              <a:rPr lang="en-US" dirty="0"/>
              <a:t>Concatenate Strings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Concatenate Strings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operator || to concatenate strings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operator || is two consecutive vertical-bar, or pipe, characters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Chain concatenations to combine multiple strings into a single string: </a:t>
            </a:r>
            <a:r>
              <a:rPr lang="en-US" sz="1400" dirty="0">
                <a:latin typeface="Courier New" panose="02070309020205020404" pitchFamily="49" charset="0"/>
                <a:ea typeface="Verdana" panose="020B0604030504040204" pitchFamily="34" charset="0"/>
                <a:cs typeface="Courier New" panose="02070309020205020404" pitchFamily="49" charset="0"/>
              </a:rPr>
              <a:t>'a' || 'b' || 'c' || 'd'</a:t>
            </a:r>
            <a:r>
              <a:rPr lang="en-US" sz="1400" dirty="0">
                <a:latin typeface="Verdana" panose="020B0604030504040204" pitchFamily="34" charset="0"/>
                <a:ea typeface="Verdana" panose="020B0604030504040204" pitchFamily="34" charset="0"/>
                <a:cs typeface="Courier New" panose="02070309020205020404" pitchFamily="49" charset="0"/>
              </a:rPr>
              <a:t> is '</a:t>
            </a:r>
            <a:r>
              <a:rPr lang="en-US" sz="1400" dirty="0" err="1">
                <a:latin typeface="Verdana" panose="020B0604030504040204" pitchFamily="34" charset="0"/>
                <a:ea typeface="Verdana" panose="020B0604030504040204" pitchFamily="34" charset="0"/>
                <a:cs typeface="Courier New" panose="02070309020205020404" pitchFamily="49" charset="0"/>
              </a:rPr>
              <a:t>abcd</a:t>
            </a:r>
            <a:r>
              <a:rPr lang="en-US" sz="1400" dirty="0">
                <a:latin typeface="Verdana" panose="020B0604030504040204" pitchFamily="34" charset="0"/>
                <a:ea typeface="Verdana" panose="020B0604030504040204" pitchFamily="34" charset="0"/>
                <a:cs typeface="Courier New" panose="02070309020205020404" pitchFamily="49" charset="0"/>
              </a:rPr>
              <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Concatenation with an empty string ('') leaves a string unchanged: </a:t>
            </a:r>
            <a:r>
              <a:rPr lang="en-US" sz="1400" dirty="0">
                <a:latin typeface="Courier New" panose="02070309020205020404" pitchFamily="49" charset="0"/>
                <a:ea typeface="Verdana" panose="020B0604030504040204" pitchFamily="34" charset="0"/>
                <a:cs typeface="Courier New" panose="02070309020205020404" pitchFamily="49" charset="0"/>
              </a:rPr>
              <a:t>'a' || '' || 'b'</a:t>
            </a:r>
            <a:r>
              <a:rPr lang="en-US" sz="1400" dirty="0">
                <a:latin typeface="Verdana" panose="020B0604030504040204" pitchFamily="34" charset="0"/>
                <a:ea typeface="Verdana" panose="020B0604030504040204" pitchFamily="34" charset="0"/>
                <a:cs typeface="Courier New" panose="02070309020205020404" pitchFamily="49" charset="0"/>
              </a:rPr>
              <a:t> is 'ab', and the result of any concatenation operation that involves a null is null: </a:t>
            </a:r>
            <a:r>
              <a:rPr lang="en-US" sz="1400" dirty="0">
                <a:latin typeface="Courier New" panose="02070309020205020404" pitchFamily="49" charset="0"/>
                <a:ea typeface="Verdana" panose="020B0604030504040204" pitchFamily="34" charset="0"/>
                <a:cs typeface="Courier New" panose="02070309020205020404" pitchFamily="49" charset="0"/>
              </a:rPr>
              <a:t>'a' || NULL || 'b'</a:t>
            </a:r>
            <a:r>
              <a:rPr lang="en-US" sz="1400" dirty="0">
                <a:latin typeface="Verdana" panose="020B0604030504040204" pitchFamily="34" charset="0"/>
                <a:ea typeface="Verdana" panose="020B0604030504040204" pitchFamily="34" charset="0"/>
                <a:cs typeface="Courier New" panose="02070309020205020404" pitchFamily="49" charset="0"/>
              </a:rPr>
              <a:t> is </a:t>
            </a:r>
            <a:r>
              <a:rPr lang="en-US" sz="1400" dirty="0">
                <a:latin typeface="Courier New" panose="02070309020205020404" pitchFamily="49" charset="0"/>
                <a:ea typeface="Verdana" panose="020B0604030504040204" pitchFamily="34" charset="0"/>
                <a:cs typeface="Courier New" panose="02070309020205020404" pitchFamily="49" charset="0"/>
              </a:rPr>
              <a:t>NULL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concatenate a string and a </a:t>
            </a:r>
            <a:r>
              <a:rPr lang="en-US" sz="1400" dirty="0" err="1">
                <a:latin typeface="Verdana" panose="020B0604030504040204" pitchFamily="34" charset="0"/>
                <a:ea typeface="Verdana" panose="020B0604030504040204" pitchFamily="34" charset="0"/>
                <a:cs typeface="Courier New" panose="02070309020205020404" pitchFamily="49" charset="0"/>
              </a:rPr>
              <a:t>nonstring</a:t>
            </a:r>
            <a:r>
              <a:rPr lang="en-US" sz="1400" dirty="0">
                <a:latin typeface="Verdana" panose="020B0604030504040204" pitchFamily="34" charset="0"/>
                <a:ea typeface="Verdana" panose="020B0604030504040204" pitchFamily="34" charset="0"/>
                <a:cs typeface="Courier New" panose="02070309020205020404" pitchFamily="49" charset="0"/>
              </a:rPr>
              <a:t>, convert the </a:t>
            </a:r>
            <a:r>
              <a:rPr lang="en-US" sz="1400" dirty="0" err="1">
                <a:latin typeface="Verdana" panose="020B0604030504040204" pitchFamily="34" charset="0"/>
                <a:ea typeface="Verdana" panose="020B0604030504040204" pitchFamily="34" charset="0"/>
                <a:cs typeface="Courier New" panose="02070309020205020404" pitchFamily="49" charset="0"/>
              </a:rPr>
              <a:t>nonstring</a:t>
            </a:r>
            <a:r>
              <a:rPr lang="en-US" sz="1400" dirty="0">
                <a:latin typeface="Verdana" panose="020B0604030504040204" pitchFamily="34" charset="0"/>
                <a:ea typeface="Verdana" panose="020B0604030504040204" pitchFamily="34" charset="0"/>
                <a:cs typeface="Courier New" panose="02070309020205020404" pitchFamily="49" charset="0"/>
              </a:rPr>
              <a:t> to a string</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TRIM()</a:t>
            </a:r>
            <a:r>
              <a:rPr lang="en-US" sz="1400" dirty="0">
                <a:latin typeface="Verdana" panose="020B0604030504040204" pitchFamily="34" charset="0"/>
                <a:ea typeface="Verdana" panose="020B0604030504040204" pitchFamily="34" charset="0"/>
                <a:cs typeface="Courier New" panose="02070309020205020404" pitchFamily="49" charset="0"/>
              </a:rPr>
              <a:t> removes unwanted spaces from concatenated strings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 ' ' ||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AS "Author name"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ORDER BY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 ASC,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ASC;</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89012272"/>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133</a:t>
            </a:fld>
            <a:endParaRPr/>
          </a:p>
        </p:txBody>
      </p:sp>
      <p:sp>
        <p:nvSpPr>
          <p:cNvPr id="84" name="Shape 84"/>
          <p:cNvSpPr>
            <a:spLocks noGrp="1"/>
          </p:cNvSpPr>
          <p:nvPr>
            <p:ph type="title"/>
          </p:nvPr>
        </p:nvSpPr>
        <p:spPr>
          <a:prstGeom prst="rect">
            <a:avLst/>
          </a:prstGeom>
        </p:spPr>
        <p:txBody>
          <a:bodyPr/>
          <a:lstStyle/>
          <a:p>
            <a:r>
              <a:rPr lang="en-US" dirty="0"/>
              <a:t>DBMS-Specific String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DBMS-Specific String Tips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the concatenation operator is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MySQL, and PostgreSQL convert </a:t>
            </a:r>
            <a:r>
              <a:rPr lang="en-US" sz="1800" dirty="0" err="1">
                <a:latin typeface="Verdana" panose="020B0604030504040204" pitchFamily="34" charset="0"/>
                <a:ea typeface="Verdana" panose="020B0604030504040204" pitchFamily="34" charset="0"/>
                <a:cs typeface="Courier New" panose="02070309020205020404" pitchFamily="49" charset="0"/>
              </a:rPr>
              <a:t>nonstrings</a:t>
            </a:r>
            <a:r>
              <a:rPr lang="en-US" sz="1800" dirty="0">
                <a:latin typeface="Verdana" panose="020B0604030504040204" pitchFamily="34" charset="0"/>
                <a:ea typeface="Verdana" panose="020B0604030504040204" pitchFamily="34" charset="0"/>
                <a:cs typeface="Courier New" panose="02070309020205020404" pitchFamily="49" charset="0"/>
              </a:rPr>
              <a:t> to strings implicitly in concatenations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omit </a:t>
            </a:r>
            <a:r>
              <a:rPr lang="en-US" sz="1400" dirty="0">
                <a:latin typeface="Courier New" panose="02070309020205020404" pitchFamily="49" charset="0"/>
                <a:ea typeface="Verdana" panose="020B0604030504040204" pitchFamily="34" charset="0"/>
                <a:cs typeface="Courier New" panose="02070309020205020404" pitchFamily="49" charset="0"/>
              </a:rPr>
              <a:t>CAST()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and DB2 also support the </a:t>
            </a:r>
            <a:r>
              <a:rPr lang="en-US" sz="1800" dirty="0">
                <a:latin typeface="Courier New" panose="02070309020205020404" pitchFamily="49" charset="0"/>
                <a:ea typeface="Verdana" panose="020B0604030504040204" pitchFamily="34" charset="0"/>
                <a:cs typeface="Courier New" panose="02070309020205020404" pitchFamily="49" charset="0"/>
              </a:rPr>
              <a:t>CONCAT()</a:t>
            </a:r>
            <a:r>
              <a:rPr lang="en-US" sz="1800" dirty="0">
                <a:latin typeface="Verdana" panose="020B0604030504040204" pitchFamily="34" charset="0"/>
                <a:ea typeface="Verdana" panose="020B0604030504040204" pitchFamily="34" charset="0"/>
                <a:cs typeface="Courier New" panose="02070309020205020404" pitchFamily="49" charset="0"/>
              </a:rPr>
              <a:t> function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CONCAT()</a:t>
            </a:r>
            <a:r>
              <a:rPr lang="en-US" sz="1800" dirty="0">
                <a:latin typeface="Verdana" panose="020B0604030504040204" pitchFamily="34" charset="0"/>
                <a:ea typeface="Verdana" panose="020B0604030504040204" pitchFamily="34" charset="0"/>
                <a:cs typeface="Courier New" panose="02070309020205020404" pitchFamily="49" charset="0"/>
              </a:rPr>
              <a:t> takes any number of arguments and converts </a:t>
            </a:r>
            <a:r>
              <a:rPr lang="en-US" sz="1800" dirty="0" err="1">
                <a:latin typeface="Verdana" panose="020B0604030504040204" pitchFamily="34" charset="0"/>
                <a:ea typeface="Verdana" panose="020B0604030504040204" pitchFamily="34" charset="0"/>
                <a:cs typeface="Courier New" panose="02070309020205020404" pitchFamily="49" charset="0"/>
              </a:rPr>
              <a:t>nonstrings</a:t>
            </a:r>
            <a:r>
              <a:rPr lang="en-US" sz="1800" dirty="0">
                <a:latin typeface="Verdana" panose="020B0604030504040204" pitchFamily="34" charset="0"/>
                <a:ea typeface="Verdana" panose="020B0604030504040204" pitchFamily="34" charset="0"/>
                <a:cs typeface="Courier New" panose="02070309020205020404" pitchFamily="49" charset="0"/>
              </a:rPr>
              <a:t> to strings as necessary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 </a:t>
            </a:r>
            <a:r>
              <a:rPr lang="en-US" sz="1400" dirty="0">
                <a:latin typeface="Courier New" panose="02070309020205020404" pitchFamily="49" charset="0"/>
                <a:ea typeface="Verdana" panose="020B0604030504040204" pitchFamily="34" charset="0"/>
                <a:cs typeface="Courier New" panose="02070309020205020404" pitchFamily="49" charset="0"/>
              </a:rPr>
              <a:t>CAST()</a:t>
            </a:r>
            <a:r>
              <a:rPr lang="en-US" sz="1400" dirty="0">
                <a:latin typeface="Verdana" panose="020B0604030504040204" pitchFamily="34" charset="0"/>
                <a:ea typeface="Verdana" panose="020B0604030504040204" pitchFamily="34" charset="0"/>
                <a:cs typeface="Courier New" panose="02070309020205020404" pitchFamily="49" charset="0"/>
              </a:rPr>
              <a:t> is unnecessary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CONCAT(</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 ',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79625936"/>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134</a:t>
            </a:fld>
            <a:endParaRPr/>
          </a:p>
        </p:txBody>
      </p:sp>
      <p:sp>
        <p:nvSpPr>
          <p:cNvPr id="84" name="Shape 84"/>
          <p:cNvSpPr>
            <a:spLocks noGrp="1"/>
          </p:cNvSpPr>
          <p:nvPr>
            <p:ph type="title"/>
          </p:nvPr>
        </p:nvSpPr>
        <p:spPr>
          <a:prstGeom prst="rect">
            <a:avLst/>
          </a:prstGeom>
        </p:spPr>
        <p:txBody>
          <a:bodyPr/>
          <a:lstStyle/>
          <a:p>
            <a:r>
              <a:rPr lang="en-US" dirty="0"/>
              <a:t>Extract a Substring</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Extract a Substring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function </a:t>
            </a:r>
            <a:r>
              <a:rPr lang="en-US" sz="1800" dirty="0">
                <a:latin typeface="Courier New" panose="02070309020205020404" pitchFamily="49" charset="0"/>
                <a:ea typeface="Verdana" panose="020B0604030504040204" pitchFamily="34" charset="0"/>
                <a:cs typeface="Courier New" panose="02070309020205020404" pitchFamily="49" charset="0"/>
              </a:rPr>
              <a:t>SUBSTRING()</a:t>
            </a:r>
            <a:r>
              <a:rPr lang="en-US" sz="1800" dirty="0">
                <a:latin typeface="Verdana" panose="020B0604030504040204" pitchFamily="34" charset="0"/>
                <a:ea typeface="Verdana" panose="020B0604030504040204" pitchFamily="34" charset="0"/>
                <a:cs typeface="Courier New" panose="02070309020205020404" pitchFamily="49" charset="0"/>
              </a:rPr>
              <a:t> to extract part of a string</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substring is any sequence of contiguous characters from the source string, including an empty string or the entire source string itself</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SUBSTRING()</a:t>
            </a:r>
            <a:r>
              <a:rPr lang="en-US" sz="1800" dirty="0">
                <a:latin typeface="Verdana" panose="020B0604030504040204" pitchFamily="34" charset="0"/>
                <a:ea typeface="Verdana" panose="020B0604030504040204" pitchFamily="34" charset="0"/>
                <a:cs typeface="Courier New" panose="02070309020205020404" pitchFamily="49" charset="0"/>
              </a:rPr>
              <a:t> extracts part of a string starting at a specified position and continuing for a specified number of characters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substring of an empty string is an empty string</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any argument is null, </a:t>
            </a:r>
            <a:r>
              <a:rPr lang="en-US" sz="1800" dirty="0">
                <a:latin typeface="Courier New" panose="02070309020205020404" pitchFamily="49" charset="0"/>
                <a:ea typeface="Verdana" panose="020B0604030504040204" pitchFamily="34" charset="0"/>
                <a:cs typeface="Courier New" panose="02070309020205020404" pitchFamily="49" charset="0"/>
              </a:rPr>
              <a:t>SUBSTRING()</a:t>
            </a:r>
            <a:r>
              <a:rPr lang="en-US" sz="1800" dirty="0">
                <a:latin typeface="Verdana" panose="020B0604030504040204" pitchFamily="34" charset="0"/>
                <a:ea typeface="Verdana" panose="020B0604030504040204" pitchFamily="34" charset="0"/>
                <a:cs typeface="Courier New" panose="02070309020205020404" pitchFamily="49" charset="0"/>
              </a:rPr>
              <a:t> returns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r>
              <a:rPr lang="en-US" sz="1800" dirty="0">
                <a:latin typeface="Courier New" panose="02070309020205020404" pitchFamily="49" charset="0"/>
                <a:ea typeface="Verdana" panose="020B0604030504040204" pitchFamily="34" charset="0"/>
                <a:cs typeface="Courier New" panose="02070309020205020404" pitchFamily="49" charset="0"/>
              </a:rPr>
              <a:t>SUBSTRING(string FROM start [FOR length])</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string</a:t>
            </a:r>
            <a:r>
              <a:rPr lang="en-US" sz="1400" dirty="0">
                <a:latin typeface="Verdana" panose="020B0604030504040204" pitchFamily="34" charset="0"/>
                <a:ea typeface="Verdana" panose="020B0604030504040204" pitchFamily="34" charset="0"/>
                <a:cs typeface="Courier New" panose="02070309020205020404" pitchFamily="49" charset="0"/>
              </a:rPr>
              <a:t> is the source string from which to extract the substring </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string</a:t>
            </a:r>
            <a:r>
              <a:rPr lang="en-US" sz="1400" dirty="0">
                <a:latin typeface="Verdana" panose="020B0604030504040204" pitchFamily="34" charset="0"/>
                <a:ea typeface="Verdana" panose="020B0604030504040204" pitchFamily="34" charset="0"/>
                <a:cs typeface="Courier New" panose="02070309020205020404" pitchFamily="49" charset="0"/>
              </a:rPr>
              <a:t> is a string expression such as a column that contains character strings, a string literal, or the result of an operation or function that returns a string </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start</a:t>
            </a:r>
            <a:r>
              <a:rPr lang="en-US" sz="1400" dirty="0">
                <a:latin typeface="Verdana" panose="020B0604030504040204" pitchFamily="34" charset="0"/>
                <a:ea typeface="Verdana" panose="020B0604030504040204" pitchFamily="34" charset="0"/>
                <a:cs typeface="Courier New" panose="02070309020205020404" pitchFamily="49" charset="0"/>
              </a:rPr>
              <a:t> is an integer that specifies where the substring begins, and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is an integer that specifies the length of the substring (the number of characters to return) </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start</a:t>
            </a:r>
            <a:r>
              <a:rPr lang="en-US" sz="1400" dirty="0">
                <a:latin typeface="Verdana" panose="020B0604030504040204" pitchFamily="34" charset="0"/>
                <a:ea typeface="Verdana" panose="020B0604030504040204" pitchFamily="34" charset="0"/>
                <a:cs typeface="Courier New" panose="02070309020205020404" pitchFamily="49" charset="0"/>
              </a:rPr>
              <a:t> starts counting at 1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t>
            </a:r>
            <a:r>
              <a:rPr lang="en-US" sz="1400" dirty="0">
                <a:latin typeface="Courier New" panose="02070309020205020404" pitchFamily="49" charset="0"/>
                <a:ea typeface="Verdana" panose="020B0604030504040204" pitchFamily="34" charset="0"/>
                <a:cs typeface="Courier New" panose="02070309020205020404" pitchFamily="49" charset="0"/>
              </a:rPr>
              <a:t>FOR</a:t>
            </a:r>
            <a:r>
              <a:rPr lang="en-US" sz="1400" dirty="0">
                <a:latin typeface="Verdana" panose="020B0604030504040204" pitchFamily="34" charset="0"/>
                <a:ea typeface="Verdana" panose="020B0604030504040204" pitchFamily="34" charset="0"/>
                <a:cs typeface="Courier New" panose="02070309020205020404" pitchFamily="49" charset="0"/>
              </a:rPr>
              <a:t> length is omitted, </a:t>
            </a:r>
            <a:r>
              <a:rPr lang="en-US" sz="1400" dirty="0">
                <a:latin typeface="Courier New" panose="02070309020205020404" pitchFamily="49" charset="0"/>
                <a:ea typeface="Verdana" panose="020B0604030504040204" pitchFamily="34" charset="0"/>
                <a:cs typeface="Courier New" panose="02070309020205020404" pitchFamily="49" charset="0"/>
              </a:rPr>
              <a:t>SUBSTRING()</a:t>
            </a:r>
            <a:r>
              <a:rPr lang="en-US" sz="1400" dirty="0">
                <a:latin typeface="Verdana" panose="020B0604030504040204" pitchFamily="34" charset="0"/>
                <a:ea typeface="Verdana" panose="020B0604030504040204" pitchFamily="34" charset="0"/>
                <a:cs typeface="Courier New" panose="02070309020205020404" pitchFamily="49" charset="0"/>
              </a:rPr>
              <a:t> returns all the characters from start to the end of string</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8584491"/>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135</a:t>
            </a:fld>
            <a:endParaRPr/>
          </a:p>
        </p:txBody>
      </p:sp>
      <p:sp>
        <p:nvSpPr>
          <p:cNvPr id="84" name="Shape 84"/>
          <p:cNvSpPr>
            <a:spLocks noGrp="1"/>
          </p:cNvSpPr>
          <p:nvPr>
            <p:ph type="title"/>
          </p:nvPr>
        </p:nvSpPr>
        <p:spPr>
          <a:prstGeom prst="rect">
            <a:avLst/>
          </a:prstGeom>
        </p:spPr>
        <p:txBody>
          <a:bodyPr/>
          <a:lstStyle/>
          <a:p>
            <a:r>
              <a:rPr lang="en-US" dirty="0"/>
              <a:t>DBMS-Specific Substring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DBMS-Specific Substring Tips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the substring function is: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SUBSTRING(string, start, length)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and DB2, the substring function is: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SUBSTR(string, start [,length])</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58758230"/>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136</a:t>
            </a:fld>
            <a:endParaRPr/>
          </a:p>
        </p:txBody>
      </p:sp>
      <p:sp>
        <p:nvSpPr>
          <p:cNvPr id="84" name="Shape 84"/>
          <p:cNvSpPr>
            <a:spLocks noGrp="1"/>
          </p:cNvSpPr>
          <p:nvPr>
            <p:ph type="title"/>
          </p:nvPr>
        </p:nvSpPr>
        <p:spPr>
          <a:prstGeom prst="rect">
            <a:avLst/>
          </a:prstGeom>
        </p:spPr>
        <p:txBody>
          <a:bodyPr/>
          <a:lstStyle/>
          <a:p>
            <a:r>
              <a:rPr lang="en-US" dirty="0"/>
              <a:t>Change String Case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Change String Case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UPPER</a:t>
            </a:r>
            <a:r>
              <a:rPr lang="en-US" sz="1800" i="1" dirty="0">
                <a:latin typeface="Courier New" panose="02070309020205020404" pitchFamily="49" charset="0"/>
                <a:ea typeface="Verdana" panose="020B0604030504040204" pitchFamily="34" charset="0"/>
                <a:cs typeface="Courier New" panose="02070309020205020404" pitchFamily="49" charset="0"/>
              </a:rPr>
              <a:t>(string)</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i="1" dirty="0">
                <a:latin typeface="Verdana" panose="020B0604030504040204" pitchFamily="34" charset="0"/>
                <a:ea typeface="Verdana" panose="020B0604030504040204" pitchFamily="34" charset="0"/>
                <a:cs typeface="Courier New" panose="02070309020205020404" pitchFamily="49" charset="0"/>
              </a:rPr>
              <a:t>returns</a:t>
            </a:r>
            <a:r>
              <a:rPr lang="en-US" sz="1800" dirty="0">
                <a:latin typeface="Verdana" panose="020B0604030504040204" pitchFamily="34" charset="0"/>
                <a:ea typeface="Verdana" panose="020B0604030504040204" pitchFamily="34" charset="0"/>
                <a:cs typeface="Courier New" panose="02070309020205020404" pitchFamily="49" charset="0"/>
              </a:rPr>
              <a:t> a string with lowercase letters converted to uppercase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LOWER</a:t>
            </a:r>
            <a:r>
              <a:rPr lang="en-US" sz="1800" i="1" dirty="0">
                <a:latin typeface="Courier New" panose="02070309020205020404" pitchFamily="49" charset="0"/>
                <a:ea typeface="Verdana" panose="020B0604030504040204" pitchFamily="34" charset="0"/>
                <a:cs typeface="Courier New" panose="02070309020205020404" pitchFamily="49" charset="0"/>
              </a:rPr>
              <a:t>(string)</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i="1" dirty="0">
                <a:latin typeface="Verdana" panose="020B0604030504040204" pitchFamily="34" charset="0"/>
                <a:ea typeface="Verdana" panose="020B0604030504040204" pitchFamily="34" charset="0"/>
                <a:cs typeface="Courier New" panose="02070309020205020404" pitchFamily="49" charset="0"/>
              </a:rPr>
              <a:t>returns </a:t>
            </a:r>
            <a:r>
              <a:rPr lang="en-US" sz="1800" dirty="0">
                <a:latin typeface="Verdana" panose="020B0604030504040204" pitchFamily="34" charset="0"/>
                <a:ea typeface="Verdana" panose="020B0604030504040204" pitchFamily="34" charset="0"/>
                <a:cs typeface="Courier New" panose="02070309020205020404" pitchFamily="49" charset="0"/>
              </a:rPr>
              <a:t>a string with uppercase letters converted to lowercase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DBMSs that perform case-sensitive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-clause comparisons by default, </a:t>
            </a:r>
            <a:r>
              <a:rPr lang="en-US" sz="1800" dirty="0">
                <a:latin typeface="Courier New" panose="02070309020205020404" pitchFamily="49" charset="0"/>
                <a:ea typeface="Verdana" panose="020B0604030504040204" pitchFamily="34" charset="0"/>
                <a:cs typeface="Courier New" panose="02070309020205020404" pitchFamily="49" charset="0"/>
              </a:rPr>
              <a:t>UPPER()</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LOWER()</a:t>
            </a:r>
            <a:r>
              <a:rPr lang="en-US" sz="1800" dirty="0">
                <a:latin typeface="Verdana" panose="020B0604030504040204" pitchFamily="34" charset="0"/>
                <a:ea typeface="Verdana" panose="020B0604030504040204" pitchFamily="34" charset="0"/>
                <a:cs typeface="Courier New" panose="02070309020205020404" pitchFamily="49" charset="0"/>
              </a:rPr>
              <a:t> often is used to make case-insensitive comparisons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use </a:t>
            </a:r>
            <a:r>
              <a:rPr lang="en-US" sz="1800" dirty="0">
                <a:latin typeface="Courier New" panose="02070309020205020404" pitchFamily="49" charset="0"/>
                <a:ea typeface="Verdana" panose="020B0604030504040204" pitchFamily="34" charset="0"/>
                <a:cs typeface="Courier New" panose="02070309020205020404" pitchFamily="49" charset="0"/>
              </a:rPr>
              <a:t>UPPER()</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LOWER()</a:t>
            </a:r>
            <a:r>
              <a:rPr lang="en-US" sz="1800" dirty="0">
                <a:latin typeface="Verdana" panose="020B0604030504040204" pitchFamily="34" charset="0"/>
                <a:ea typeface="Verdana" panose="020B0604030504040204" pitchFamily="34" charset="0"/>
                <a:cs typeface="Courier New" panose="02070309020205020404" pitchFamily="49" charset="0"/>
              </a:rPr>
              <a:t> in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clauses or anywhere an expression is allowed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UPPER()</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LOWER()</a:t>
            </a:r>
            <a:r>
              <a:rPr lang="en-US" sz="1800" dirty="0">
                <a:latin typeface="Verdana" panose="020B0604030504040204" pitchFamily="34" charset="0"/>
                <a:ea typeface="Verdana" panose="020B0604030504040204" pitchFamily="34" charset="0"/>
                <a:cs typeface="Courier New" panose="02070309020205020404" pitchFamily="49" charset="0"/>
              </a:rPr>
              <a:t> don’t affect character sets with no concept of case (such as Hebrew and Chinese)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treats an empty string as null</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85501097"/>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137</a:t>
            </a:fld>
            <a:endParaRPr/>
          </a:p>
        </p:txBody>
      </p:sp>
      <p:sp>
        <p:nvSpPr>
          <p:cNvPr id="84" name="Shape 84"/>
          <p:cNvSpPr>
            <a:spLocks noGrp="1"/>
          </p:cNvSpPr>
          <p:nvPr>
            <p:ph type="title"/>
          </p:nvPr>
        </p:nvSpPr>
        <p:spPr>
          <a:prstGeom prst="rect">
            <a:avLst/>
          </a:prstGeom>
        </p:spPr>
        <p:txBody>
          <a:bodyPr/>
          <a:lstStyle/>
          <a:p>
            <a:r>
              <a:rPr lang="en-US" dirty="0"/>
              <a:t>Exercise: Operations (1/3)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uses </a:t>
            </a:r>
            <a:r>
              <a:rPr lang="en-US" sz="1800" b="1" dirty="0" err="1"/>
              <a:t>soccerbooks.sql</a:t>
            </a:r>
            <a:r>
              <a:rPr lang="en-US" sz="1800" b="1" dirty="0"/>
              <a:t>. The answers are in </a:t>
            </a:r>
            <a:r>
              <a:rPr lang="en-US" sz="1800" b="1" dirty="0" err="1"/>
              <a:t>AnswersOperations.sql</a:t>
            </a:r>
            <a:r>
              <a:rPr lang="en-US" sz="1800" b="1" dirty="0"/>
              <a:t> </a:t>
            </a:r>
            <a:r>
              <a:rPr lang="en-US" sz="1800" dirty="0"/>
              <a:t> </a:t>
            </a:r>
          </a:p>
          <a:p>
            <a:pPr marL="342900" lvl="0" indent="-342900">
              <a:buFont typeface="+mj-lt"/>
              <a:buAutoNum type="arabicPeriod"/>
            </a:pPr>
            <a:r>
              <a:rPr lang="en-US" sz="1800" dirty="0"/>
              <a:t>List the first initial and last name of the authors from New York State and Colorado. </a:t>
            </a:r>
          </a:p>
          <a:p>
            <a:pPr marL="342900" lvl="0" indent="-342900">
              <a:buFont typeface="+mj-lt"/>
              <a:buAutoNum type="arabicPeriod"/>
            </a:pPr>
            <a:r>
              <a:rPr lang="en-US" sz="1800" dirty="0"/>
              <a:t>List the authors’ first names in lowercase and last names in uppercase. Hint: UPPER(string), LOWER(string)  </a:t>
            </a:r>
          </a:p>
          <a:p>
            <a:pPr marL="342900" lvl="0" indent="-342900">
              <a:buFont typeface="+mj-lt"/>
              <a:buAutoNum type="arabicPeriod"/>
            </a:pPr>
            <a:r>
              <a:rPr lang="en-US" sz="1800" dirty="0"/>
              <a:t>Strip the leading K from the authors’ last names that begin with K. Try with lower case k too. Hint: TRIM([[LEADING | TRAILING | BOTH] FROM] string)</a:t>
            </a:r>
          </a:p>
          <a:p>
            <a:pPr marL="342900" lvl="0" indent="-342900">
              <a:buFont typeface="+mj-lt"/>
              <a:buAutoNum type="arabicPeriod"/>
            </a:pPr>
            <a:r>
              <a:rPr lang="en-US" sz="1800" dirty="0"/>
              <a:t>List the books whose titles contain fewer than 30 characters, sorted by ascending title length. Hint: CHARACTER_LENGTH(string)</a:t>
            </a:r>
          </a:p>
          <a:p>
            <a:pPr marL="342900" lvl="0" indent="-342900">
              <a:buFont typeface="+mj-lt"/>
              <a:buAutoNum type="arabicPeriod"/>
            </a:pPr>
            <a:r>
              <a:rPr lang="en-US" sz="1800" dirty="0"/>
              <a:t>List the position of the substring e in the authors’ first names and the position of the substring ma in the authors’ last names. Hint: POSITION(substring IN string) </a:t>
            </a:r>
          </a:p>
          <a:p>
            <a:pPr marL="342900" lvl="0" indent="-342900">
              <a:buFont typeface="+mj-lt"/>
              <a:buAutoNum type="arabicPeriod"/>
            </a:pPr>
            <a:r>
              <a:rPr lang="en-US" sz="1800" dirty="0"/>
              <a:t>List the books whose titles contain the letter i somewhere within the first 10 characters, sorted by descending position of the i.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81950450"/>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138</a:t>
            </a:fld>
            <a:endParaRPr/>
          </a:p>
        </p:txBody>
      </p:sp>
      <p:sp>
        <p:nvSpPr>
          <p:cNvPr id="84" name="Shape 84"/>
          <p:cNvSpPr>
            <a:spLocks noGrp="1"/>
          </p:cNvSpPr>
          <p:nvPr>
            <p:ph type="title"/>
          </p:nvPr>
        </p:nvSpPr>
        <p:spPr>
          <a:prstGeom prst="rect">
            <a:avLst/>
          </a:prstGeom>
        </p:spPr>
        <p:txBody>
          <a:bodyPr/>
          <a:lstStyle/>
          <a:p>
            <a:r>
              <a:rPr lang="en-US" dirty="0"/>
              <a:t>Exercise: Operations (2/3)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7"/>
            </a:pPr>
            <a:r>
              <a:rPr lang="en-US" sz="1800" dirty="0"/>
              <a:t>List the books published in the first half of the years 2014 and 2016, sorted by descending publication date. Hint: </a:t>
            </a:r>
            <a:r>
              <a:rPr lang="en-US" sz="1800" dirty="0">
                <a:latin typeface="Courier New" panose="02070309020205020404" pitchFamily="49" charset="0"/>
                <a:cs typeface="Courier New" panose="02070309020205020404" pitchFamily="49" charset="0"/>
              </a:rPr>
              <a:t>EXTRACT(field FROM </a:t>
            </a:r>
            <a:r>
              <a:rPr lang="en-US" sz="1800" dirty="0" err="1">
                <a:latin typeface="Courier New" panose="02070309020205020404" pitchFamily="49" charset="0"/>
                <a:cs typeface="Courier New" panose="02070309020205020404" pitchFamily="49" charset="0"/>
              </a:rPr>
              <a:t>datetime_or</a:t>
            </a:r>
            <a:r>
              <a:rPr lang="en-US" sz="1800" dirty="0">
                <a:latin typeface="Courier New" panose="02070309020205020404" pitchFamily="49" charset="0"/>
                <a:cs typeface="Courier New" panose="02070309020205020404" pitchFamily="49" charset="0"/>
              </a:rPr>
              <a:t>_ interval)</a:t>
            </a:r>
            <a:r>
              <a:rPr lang="en-US" sz="1800" dirty="0"/>
              <a:t> where field is the part of </a:t>
            </a:r>
            <a:r>
              <a:rPr lang="en-US" sz="1800" dirty="0" err="1"/>
              <a:t>datetime_or_interval</a:t>
            </a:r>
            <a:r>
              <a:rPr lang="en-US" sz="1800" dirty="0"/>
              <a:t> to return. field is </a:t>
            </a:r>
            <a:r>
              <a:rPr lang="en-US" sz="1800" dirty="0">
                <a:latin typeface="Courier New" panose="02070309020205020404" pitchFamily="49" charset="0"/>
                <a:cs typeface="Courier New" panose="02070309020205020404" pitchFamily="49" charset="0"/>
              </a:rPr>
              <a:t>YEAR, MONTH, DAY, HOUR, MINUTE, SECOND, TIMEZONE_HOUR</a:t>
            </a:r>
            <a:r>
              <a:rPr lang="en-US" sz="1800" dirty="0"/>
              <a:t>, or </a:t>
            </a:r>
            <a:r>
              <a:rPr lang="en-US" sz="1800" dirty="0">
                <a:latin typeface="Courier New" panose="02070309020205020404" pitchFamily="49" charset="0"/>
                <a:cs typeface="Courier New" panose="02070309020205020404" pitchFamily="49" charset="0"/>
              </a:rPr>
              <a:t>TIMEZONE_MINUTE </a:t>
            </a:r>
          </a:p>
          <a:p>
            <a:pPr marL="342900" lvl="0" indent="-342900">
              <a:buFont typeface="+mj-lt"/>
              <a:buAutoNum type="arabicPeriod" startAt="7"/>
            </a:pPr>
            <a:r>
              <a:rPr lang="en-US" sz="1800" dirty="0"/>
              <a:t>List the books whose publication date falls within 180 days of the current date or is unknown, sorted by descending publication date. Hint: </a:t>
            </a:r>
          </a:p>
          <a:p>
            <a:pPr lvl="0"/>
            <a:r>
              <a:rPr lang="en-US" sz="1800" dirty="0">
                <a:latin typeface="Courier New" panose="02070309020205020404" pitchFamily="49" charset="0"/>
                <a:cs typeface="Courier New" panose="02070309020205020404" pitchFamily="49" charset="0"/>
              </a:rPr>
              <a:t>CURRENT_DATE, CURRENT_TIME, CURRENT_TIMESTAMP, INTERVAL 180 DAY</a:t>
            </a:r>
          </a:p>
          <a:p>
            <a:pPr marL="342900" lvl="0" indent="-342900">
              <a:buFont typeface="+mj-lt"/>
              <a:buAutoNum type="arabicPeriod" startAt="9"/>
            </a:pPr>
            <a:r>
              <a:rPr lang="en-US" sz="1800" dirty="0"/>
              <a:t>Bonus: List the books categorized by different sales ranges, sorted by ascending sales. Hint: </a:t>
            </a:r>
          </a:p>
          <a:p>
            <a:r>
              <a:rPr lang="en-US" sz="1800" dirty="0">
                <a:latin typeface="Courier New" panose="02070309020205020404" pitchFamily="49" charset="0"/>
                <a:cs typeface="Courier New" panose="02070309020205020404" pitchFamily="49" charset="0"/>
              </a:rPr>
              <a:t>CASE</a:t>
            </a:r>
          </a:p>
          <a:p>
            <a:r>
              <a:rPr lang="en-US" sz="1800" dirty="0">
                <a:latin typeface="Courier New" panose="02070309020205020404" pitchFamily="49" charset="0"/>
                <a:cs typeface="Courier New" panose="02070309020205020404" pitchFamily="49" charset="0"/>
              </a:rPr>
              <a:t>	WHEN condition1 THEN result1</a:t>
            </a:r>
          </a:p>
          <a:p>
            <a:r>
              <a:rPr lang="en-US" sz="1800" dirty="0">
                <a:latin typeface="Courier New" panose="02070309020205020404" pitchFamily="49" charset="0"/>
                <a:cs typeface="Courier New" panose="02070309020205020404" pitchFamily="49" charset="0"/>
              </a:rPr>
              <a:t>	WHEN condition2 THEN result2</a:t>
            </a:r>
          </a:p>
          <a:p>
            <a:r>
              <a:rPr lang="en-US" sz="1800" dirty="0">
                <a:latin typeface="Courier New" panose="02070309020205020404" pitchFamily="49" charset="0"/>
                <a:cs typeface="Courier New" panose="02070309020205020404" pitchFamily="49" charset="0"/>
              </a:rPr>
              <a:t>	[ELSE </a:t>
            </a:r>
            <a:r>
              <a:rPr lang="en-US" sz="1800" dirty="0" err="1">
                <a:latin typeface="Courier New" panose="02070309020205020404" pitchFamily="49" charset="0"/>
                <a:cs typeface="Courier New" panose="02070309020205020404" pitchFamily="49" charset="0"/>
              </a:rPr>
              <a:t>default_result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END</a:t>
            </a:r>
          </a:p>
          <a:p>
            <a:pPr>
              <a:defRPr sz="24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25917856"/>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139</a:t>
            </a:fld>
            <a:endParaRPr/>
          </a:p>
        </p:txBody>
      </p:sp>
      <p:sp>
        <p:nvSpPr>
          <p:cNvPr id="84" name="Shape 84"/>
          <p:cNvSpPr>
            <a:spLocks noGrp="1"/>
          </p:cNvSpPr>
          <p:nvPr>
            <p:ph type="title"/>
          </p:nvPr>
        </p:nvSpPr>
        <p:spPr>
          <a:prstGeom prst="rect">
            <a:avLst/>
          </a:prstGeom>
        </p:spPr>
        <p:txBody>
          <a:bodyPr/>
          <a:lstStyle/>
          <a:p>
            <a:r>
              <a:rPr lang="en-US" dirty="0"/>
              <a:t>Exercise: Operations (3/3)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10"/>
            </a:pPr>
            <a:r>
              <a:rPr lang="en-US" sz="1800" dirty="0"/>
              <a:t>Bonus: List the publishers’ locations. If the state is null, print N/A. Hint: </a:t>
            </a:r>
            <a:r>
              <a:rPr lang="en-US" sz="1800" dirty="0">
                <a:latin typeface="Courier New" panose="02070309020205020404" pitchFamily="49" charset="0"/>
                <a:cs typeface="Courier New" panose="02070309020205020404" pitchFamily="49" charset="0"/>
              </a:rPr>
              <a:t>COALESCE(</a:t>
            </a:r>
            <a:r>
              <a:rPr lang="en-US" sz="1800" dirty="0" err="1">
                <a:latin typeface="Courier New" panose="02070309020205020404" pitchFamily="49" charset="0"/>
                <a:cs typeface="Courier New" panose="02070309020205020404" pitchFamily="49" charset="0"/>
              </a:rPr>
              <a:t>thingthatisnull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replacementsstring</a:t>
            </a:r>
            <a:r>
              <a:rPr lang="en-US" sz="1800" dirty="0">
                <a:latin typeface="Courier New" panose="02070309020205020404" pitchFamily="49" charset="0"/>
                <a:cs typeface="Courier New" panose="02070309020205020404" pitchFamily="49" charset="0"/>
              </a:rPr>
              <a:t>)</a:t>
            </a:r>
          </a:p>
          <a:p>
            <a:pPr marL="342900" indent="-342900">
              <a:buFont typeface="+mj-lt"/>
              <a:buAutoNum type="arabicPeriod" startAt="10"/>
              <a:defRPr sz="24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5222574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84" name="Shape 84"/>
          <p:cNvSpPr>
            <a:spLocks noGrp="1"/>
          </p:cNvSpPr>
          <p:nvPr>
            <p:ph type="title"/>
          </p:nvPr>
        </p:nvSpPr>
        <p:spPr>
          <a:prstGeom prst="rect">
            <a:avLst/>
          </a:prstGeom>
        </p:spPr>
        <p:txBody>
          <a:bodyPr/>
          <a:lstStyle/>
          <a:p>
            <a:r>
              <a:rPr lang="en-US" dirty="0"/>
              <a:t>Microsoft SQL Server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Microsoft SQL Server</a:t>
            </a:r>
          </a:p>
          <a:p>
            <a:pPr lvl="1">
              <a:defRPr sz="1800"/>
            </a:pPr>
            <a:r>
              <a:rPr lang="en-US" dirty="0"/>
              <a:t>Microsoft SQL Server (SQL Server) is a commercial DBMS </a:t>
            </a:r>
          </a:p>
          <a:p>
            <a:pPr lvl="2">
              <a:defRPr sz="1800"/>
            </a:pPr>
            <a:r>
              <a:rPr lang="en-US" sz="1400" dirty="0"/>
              <a:t>Supports large databases and large numbers of transactions  </a:t>
            </a:r>
          </a:p>
          <a:p>
            <a:pPr lvl="1">
              <a:defRPr sz="1800"/>
            </a:pPr>
            <a:r>
              <a:rPr lang="en-US" dirty="0"/>
              <a:t>Get downloads of SQL Server products from www.microsoft.com/sql </a:t>
            </a:r>
          </a:p>
          <a:p>
            <a:pPr lvl="2">
              <a:defRPr sz="1800"/>
            </a:pPr>
            <a:r>
              <a:rPr lang="en-US" sz="1400" dirty="0"/>
              <a:t>Download a free 180-day trial copy of SQL Server </a:t>
            </a:r>
          </a:p>
          <a:p>
            <a:pPr lvl="2">
              <a:defRPr sz="1800"/>
            </a:pPr>
            <a:r>
              <a:rPr lang="en-US" sz="1400" dirty="0"/>
              <a:t>Download a free copy of SQL Server Express Edition</a:t>
            </a:r>
          </a:p>
          <a:p>
            <a:pPr lvl="2">
              <a:defRPr sz="1800"/>
            </a:pPr>
            <a:r>
              <a:rPr lang="en-US" sz="1400" dirty="0"/>
              <a:t>To find out which version of Microsoft SQL Server you’re running, run the following SQL Server command-line command:</a:t>
            </a:r>
          </a:p>
          <a:p>
            <a:pPr marL="762000" lvl="2" indent="0">
              <a:buNone/>
              <a:defRPr sz="1800"/>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osql</a:t>
            </a:r>
            <a:r>
              <a:rPr lang="en-US" sz="1400" dirty="0">
                <a:latin typeface="Courier New" panose="02070309020205020404" pitchFamily="49" charset="0"/>
                <a:cs typeface="Courier New" panose="02070309020205020404" pitchFamily="49" charset="0"/>
              </a:rPr>
              <a:t> -E -Q "SELECT @@VERSION;" </a:t>
            </a:r>
          </a:p>
          <a:p>
            <a:pPr lvl="3">
              <a:defRPr sz="1800"/>
            </a:pPr>
            <a:r>
              <a:rPr lang="en-US" sz="1000" dirty="0"/>
              <a:t>Or: </a:t>
            </a:r>
          </a:p>
          <a:p>
            <a:pPr marL="1143000" lvl="3" indent="0">
              <a:buNone/>
              <a:defRPr sz="1800"/>
            </a:pPr>
            <a:r>
              <a:rPr lang="en-US" sz="1000" dirty="0">
                <a:latin typeface="Courier New" panose="02070309020205020404" pitchFamily="49" charset="0"/>
                <a:cs typeface="Courier New" panose="02070309020205020404" pitchFamily="49" charset="0"/>
              </a:rPr>
              <a:t>SELECT SERVERPROPERTY('</a:t>
            </a:r>
            <a:r>
              <a:rPr lang="en-US" sz="1000" dirty="0" err="1">
                <a:latin typeface="Courier New" panose="02070309020205020404" pitchFamily="49" charset="0"/>
                <a:cs typeface="Courier New" panose="02070309020205020404" pitchFamily="49" charset="0"/>
              </a:rPr>
              <a:t>ProductVersion</a:t>
            </a:r>
            <a:r>
              <a:rPr lang="en-US" sz="1000" dirty="0">
                <a:latin typeface="Courier New" panose="02070309020205020404" pitchFamily="49" charset="0"/>
                <a:cs typeface="Courier New" panose="02070309020205020404" pitchFamily="49" charset="0"/>
              </a:rPr>
              <a:t>'); or SELECT @@VERSION;</a:t>
            </a:r>
            <a:endParaRPr lang="en-US" sz="10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948449182"/>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Grouping Data</a:t>
            </a:r>
          </a:p>
        </p:txBody>
      </p:sp>
    </p:spTree>
    <p:extLst>
      <p:ext uri="{BB962C8B-B14F-4D97-AF65-F5344CB8AC3E}">
        <p14:creationId xmlns:p14="http://schemas.microsoft.com/office/powerpoint/2010/main" val="3741630222"/>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141</a:t>
            </a:fld>
            <a:endParaRPr/>
          </a:p>
        </p:txBody>
      </p:sp>
      <p:sp>
        <p:nvSpPr>
          <p:cNvPr id="84" name="Shape 84"/>
          <p:cNvSpPr>
            <a:spLocks noGrp="1"/>
          </p:cNvSpPr>
          <p:nvPr>
            <p:ph type="title"/>
          </p:nvPr>
        </p:nvSpPr>
        <p:spPr>
          <a:prstGeom prst="rect">
            <a:avLst/>
          </a:prstGeom>
        </p:spPr>
        <p:txBody>
          <a:bodyPr/>
          <a:lstStyle/>
          <a:p>
            <a:r>
              <a:rPr lang="en-US" dirty="0"/>
              <a:t>Summarizing and Grouping Data</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Summarizing and Grouping Data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previous examples worked with functions that operate on individual (scalar) row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Aggregate functions, or set functions, operate on a group of values to produce one summarized value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aggregate gets applied to a set of rows, such as: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All rows in a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Rows specified by a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clause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Rows created by a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clause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a:t>
            </a:r>
            <a:r>
              <a:rPr lang="en-US" sz="1000" dirty="0">
                <a:latin typeface="Courier New" panose="02070309020205020404" pitchFamily="49" charset="0"/>
                <a:ea typeface="Verdana" panose="020B0604030504040204" pitchFamily="34" charset="0"/>
                <a:cs typeface="Courier New" panose="02070309020205020404" pitchFamily="49" charset="0"/>
              </a:rPr>
              <a:t>GROUP BY</a:t>
            </a:r>
            <a:r>
              <a:rPr lang="en-US" sz="1000" dirty="0">
                <a:latin typeface="Verdana" panose="020B0604030504040204" pitchFamily="34" charset="0"/>
                <a:ea typeface="Verdana" panose="020B0604030504040204" pitchFamily="34" charset="0"/>
                <a:cs typeface="Courier New" panose="02070309020205020404" pitchFamily="49" charset="0"/>
              </a:rPr>
              <a:t> clause groups rows and is often used with a </a:t>
            </a:r>
            <a:r>
              <a:rPr lang="en-US" sz="1000" dirty="0">
                <a:latin typeface="Courier New" panose="02070309020205020404" pitchFamily="49" charset="0"/>
                <a:ea typeface="Verdana" panose="020B0604030504040204" pitchFamily="34" charset="0"/>
                <a:cs typeface="Courier New" panose="02070309020205020404" pitchFamily="49" charset="0"/>
              </a:rPr>
              <a:t>HAVING</a:t>
            </a:r>
            <a:r>
              <a:rPr lang="en-US" sz="1000" dirty="0">
                <a:latin typeface="Verdana" panose="020B0604030504040204" pitchFamily="34" charset="0"/>
                <a:ea typeface="Verdana" panose="020B0604030504040204" pitchFamily="34" charset="0"/>
                <a:cs typeface="Courier New" panose="02070309020205020404" pitchFamily="49" charset="0"/>
              </a:rPr>
              <a:t> clause, which filters groups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Regardless of how many rows are in the input set, an aggregate function returns a single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Sum, minimum, average, etc.</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Aggregate queries construct new rows from the whole table while nonaggregate queries process rows one by one and put each one in the result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299744565"/>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142</a:t>
            </a:fld>
            <a:endParaRPr/>
          </a:p>
        </p:txBody>
      </p:sp>
      <p:sp>
        <p:nvSpPr>
          <p:cNvPr id="84" name="Shape 84"/>
          <p:cNvSpPr>
            <a:spLocks noGrp="1"/>
          </p:cNvSpPr>
          <p:nvPr>
            <p:ph type="title"/>
          </p:nvPr>
        </p:nvSpPr>
        <p:spPr>
          <a:prstGeom prst="rect">
            <a:avLst/>
          </a:prstGeom>
        </p:spPr>
        <p:txBody>
          <a:bodyPr/>
          <a:lstStyle/>
          <a:p>
            <a:r>
              <a:rPr lang="en-US" dirty="0"/>
              <a:t>Aggregate Functions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Aggregate Functions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the following examples, the expression </a:t>
            </a:r>
            <a:r>
              <a:rPr lang="en-US" sz="1800" i="1" dirty="0">
                <a:latin typeface="Verdana" panose="020B0604030504040204" pitchFamily="34"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can be a column name, literal, function, etc.</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MIN(expr)</a:t>
            </a:r>
            <a:r>
              <a:rPr lang="en-US" sz="1800" dirty="0">
                <a:latin typeface="Verdana" panose="020B0604030504040204" pitchFamily="34" charset="0"/>
                <a:ea typeface="Verdana" panose="020B0604030504040204" pitchFamily="34" charset="0"/>
                <a:cs typeface="Courier New" panose="02070309020205020404" pitchFamily="49" charset="0"/>
              </a:rPr>
              <a:t>: Minimum value in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MAX(expr)</a:t>
            </a:r>
            <a:r>
              <a:rPr lang="en-US" sz="1800" dirty="0">
                <a:latin typeface="Verdana" panose="020B0604030504040204" pitchFamily="34" charset="0"/>
                <a:ea typeface="Verdana" panose="020B0604030504040204" pitchFamily="34" charset="0"/>
                <a:cs typeface="Courier New" panose="02070309020205020404" pitchFamily="49" charset="0"/>
              </a:rPr>
              <a:t>: Maximum value in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SUM(expr)</a:t>
            </a:r>
            <a:r>
              <a:rPr lang="en-US" sz="1800" dirty="0">
                <a:latin typeface="Verdana" panose="020B0604030504040204" pitchFamily="34" charset="0"/>
                <a:ea typeface="Verdana" panose="020B0604030504040204" pitchFamily="34" charset="0"/>
                <a:cs typeface="Courier New" panose="02070309020205020404" pitchFamily="49" charset="0"/>
              </a:rPr>
              <a:t>: Sum of the values in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AVG(expr)</a:t>
            </a:r>
            <a:r>
              <a:rPr lang="en-US" sz="1800" dirty="0">
                <a:latin typeface="Verdana" panose="020B0604030504040204" pitchFamily="34" charset="0"/>
                <a:ea typeface="Verdana" panose="020B0604030504040204" pitchFamily="34" charset="0"/>
                <a:cs typeface="Courier New" panose="02070309020205020404" pitchFamily="49" charset="0"/>
              </a:rPr>
              <a:t>: Average (arithmetic mean) of the values in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COUNT(expr)</a:t>
            </a:r>
            <a:r>
              <a:rPr lang="en-US" sz="1800" dirty="0">
                <a:latin typeface="Verdana" panose="020B0604030504040204" pitchFamily="34" charset="0"/>
                <a:ea typeface="Verdana" panose="020B0604030504040204" pitchFamily="34" charset="0"/>
                <a:cs typeface="Courier New" panose="02070309020205020404" pitchFamily="49" charset="0"/>
              </a:rPr>
              <a:t>: The number of non-null values in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The number of rows in a table or set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589554588"/>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143</a:t>
            </a:fld>
            <a:endParaRPr/>
          </a:p>
        </p:txBody>
      </p:sp>
      <p:sp>
        <p:nvSpPr>
          <p:cNvPr id="84" name="Shape 84"/>
          <p:cNvSpPr>
            <a:spLocks noGrp="1"/>
          </p:cNvSpPr>
          <p:nvPr>
            <p:ph type="title"/>
          </p:nvPr>
        </p:nvSpPr>
        <p:spPr>
          <a:prstGeom prst="rect">
            <a:avLst/>
          </a:prstGeom>
        </p:spPr>
        <p:txBody>
          <a:bodyPr/>
          <a:lstStyle/>
          <a:p>
            <a:r>
              <a:rPr lang="en-US" dirty="0"/>
              <a:t>Aggregate Expressions and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Aggregate Expressions and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SUM()</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dirty="0">
                <a:latin typeface="Verdana" panose="020B0604030504040204" pitchFamily="34" charset="0"/>
                <a:ea typeface="Verdana" panose="020B0604030504040204" pitchFamily="34" charset="0"/>
                <a:cs typeface="Courier New" panose="02070309020205020404" pitchFamily="49" charset="0"/>
              </a:rPr>
              <a:t> are for numeric data types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MIN()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MAX()</a:t>
            </a:r>
            <a:r>
              <a:rPr lang="en-US" sz="1800" dirty="0">
                <a:latin typeface="Verdana" panose="020B0604030504040204" pitchFamily="34" charset="0"/>
                <a:ea typeface="Verdana" panose="020B0604030504040204" pitchFamily="34" charset="0"/>
                <a:cs typeface="Courier New" panose="02070309020205020404" pitchFamily="49" charset="0"/>
              </a:rPr>
              <a:t> are for character, numeric, and datetime data types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are used on all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All aggregate functions except </a:t>
            </a: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ignore nulls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never return null but return either a positive integer or zero</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other aggregate functions return null if the set contains no rows or contains rows with only nulls.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Default column headings for aggregate expressions are determined by the DBMS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a:t>
            </a:r>
            <a:r>
              <a:rPr lang="en-US" sz="1400" dirty="0">
                <a:latin typeface="Courier New" panose="02070309020205020404" pitchFamily="49" charset="0"/>
                <a:ea typeface="Verdana" panose="020B0604030504040204" pitchFamily="34" charset="0"/>
                <a:cs typeface="Courier New" panose="02070309020205020404" pitchFamily="49" charset="0"/>
              </a:rPr>
              <a:t>AS</a:t>
            </a:r>
            <a:r>
              <a:rPr lang="en-US" sz="1400" dirty="0">
                <a:latin typeface="Verdana" panose="020B0604030504040204" pitchFamily="34" charset="0"/>
                <a:ea typeface="Verdana" panose="020B0604030504040204" pitchFamily="34" charset="0"/>
                <a:cs typeface="Courier New" panose="02070309020205020404" pitchFamily="49" charset="0"/>
              </a:rPr>
              <a:t> to name the result column</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33341381"/>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144</a:t>
            </a:fld>
            <a:endParaRPr/>
          </a:p>
        </p:txBody>
      </p:sp>
      <p:sp>
        <p:nvSpPr>
          <p:cNvPr id="84" name="Shape 84"/>
          <p:cNvSpPr>
            <a:spLocks noGrp="1"/>
          </p:cNvSpPr>
          <p:nvPr>
            <p:ph type="title"/>
          </p:nvPr>
        </p:nvSpPr>
        <p:spPr>
          <a:prstGeom prst="rect">
            <a:avLst/>
          </a:prstGeom>
        </p:spPr>
        <p:txBody>
          <a:bodyPr/>
          <a:lstStyle/>
          <a:p>
            <a:r>
              <a:rPr lang="en-US" dirty="0"/>
              <a:t>Aggregate Expression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Aggregate Expression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aggregate expression can’t appear in a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Incorrect: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FROM titles WHERE sales = MAX(sales);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can't have nonaggregate and aggregate expressions </a:t>
            </a:r>
            <a:r>
              <a:rPr lang="en-US" sz="1800" i="1" dirty="0">
                <a:latin typeface="Verdana" panose="020B0604030504040204" pitchFamily="34" charset="0"/>
                <a:ea typeface="Verdana" panose="020B0604030504040204" pitchFamily="34" charset="0"/>
                <a:cs typeface="Courier New" panose="02070309020205020404" pitchFamily="49" charset="0"/>
              </a:rPr>
              <a:t>together</a:t>
            </a:r>
            <a:r>
              <a:rPr lang="en-US" sz="1800" dirty="0">
                <a:latin typeface="Verdana" panose="020B0604030504040204" pitchFamily="34" charset="0"/>
                <a:ea typeface="Verdana" panose="020B0604030504040204" pitchFamily="34" charset="0"/>
                <a:cs typeface="Courier New" panose="02070309020205020404" pitchFamily="49" charset="0"/>
              </a:rPr>
              <a:t>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clause must contain either </a:t>
            </a:r>
            <a:r>
              <a:rPr lang="en-US" sz="1400" i="1" dirty="0">
                <a:latin typeface="Verdana" panose="020B0604030504040204" pitchFamily="34" charset="0"/>
                <a:ea typeface="Verdana" panose="020B0604030504040204" pitchFamily="34" charset="0"/>
                <a:cs typeface="Courier New" panose="02070309020205020404" pitchFamily="49" charset="0"/>
              </a:rPr>
              <a:t>all</a:t>
            </a:r>
            <a:r>
              <a:rPr lang="en-US" sz="1400" dirty="0">
                <a:latin typeface="Verdana" panose="020B0604030504040204" pitchFamily="34" charset="0"/>
                <a:ea typeface="Verdana" panose="020B0604030504040204" pitchFamily="34" charset="0"/>
                <a:cs typeface="Courier New" panose="02070309020205020404" pitchFamily="49" charset="0"/>
              </a:rPr>
              <a:t> nonaggregate expressions or </a:t>
            </a:r>
            <a:r>
              <a:rPr lang="en-US" sz="1400" i="1" dirty="0">
                <a:latin typeface="Verdana" panose="020B0604030504040204" pitchFamily="34" charset="0"/>
                <a:ea typeface="Verdana" panose="020B0604030504040204" pitchFamily="34" charset="0"/>
                <a:cs typeface="Courier New" panose="02070309020205020404" pitchFamily="49" charset="0"/>
              </a:rPr>
              <a:t>all</a:t>
            </a:r>
            <a:r>
              <a:rPr lang="en-US" sz="1400" dirty="0">
                <a:latin typeface="Verdana" panose="020B0604030504040204" pitchFamily="34" charset="0"/>
                <a:ea typeface="Verdana" panose="020B0604030504040204" pitchFamily="34" charset="0"/>
                <a:cs typeface="Courier New" panose="02070309020205020404" pitchFamily="49" charset="0"/>
              </a:rPr>
              <a:t> aggregate expressions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Incorrect: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MAX(sales) FROM titles;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Nonaggregate and aggregate expressions </a:t>
            </a:r>
            <a:r>
              <a:rPr lang="en-US" sz="1800" i="1" dirty="0">
                <a:latin typeface="Verdana" panose="020B0604030504040204" pitchFamily="34" charset="0"/>
                <a:ea typeface="Verdana" panose="020B0604030504040204" pitchFamily="34" charset="0"/>
                <a:cs typeface="Courier New" panose="02070309020205020404" pitchFamily="49" charset="0"/>
              </a:rPr>
              <a:t>can</a:t>
            </a:r>
            <a:r>
              <a:rPr lang="en-US" sz="1800" dirty="0">
                <a:latin typeface="Verdana" panose="020B0604030504040204" pitchFamily="34" charset="0"/>
                <a:ea typeface="Verdana" panose="020B0604030504040204" pitchFamily="34" charset="0"/>
                <a:cs typeface="Courier New" panose="02070309020205020404" pitchFamily="49" charset="0"/>
              </a:rPr>
              <a:t> be mixed for grouping columns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Correct: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type, SUM(sales) FROM titles GROUP BY type;</a:t>
            </a:r>
          </a:p>
          <a:p>
            <a:pPr marL="381000" lvl="1" indent="0">
              <a:buNone/>
              <a:defRPr sz="1800"/>
            </a:pPr>
            <a:r>
              <a:rPr lang="en-US" sz="1800" dirty="0">
                <a:latin typeface="Verdana" panose="020B0604030504040204" pitchFamily="34" charset="0"/>
                <a:ea typeface="Verdana" panose="020B0604030504040204" pitchFamily="34" charset="0"/>
                <a:cs typeface="Courier New" panose="02070309020205020404" pitchFamily="49" charset="0"/>
              </a:rPr>
              <a:t>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51754627"/>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145</a:t>
            </a:fld>
            <a:endParaRPr/>
          </a:p>
        </p:txBody>
      </p:sp>
      <p:sp>
        <p:nvSpPr>
          <p:cNvPr id="84" name="Shape 84"/>
          <p:cNvSpPr>
            <a:spLocks noGrp="1"/>
          </p:cNvSpPr>
          <p:nvPr>
            <p:ph type="title"/>
          </p:nvPr>
        </p:nvSpPr>
        <p:spPr>
          <a:prstGeom prst="rect">
            <a:avLst/>
          </a:prstGeom>
        </p:spPr>
        <p:txBody>
          <a:bodyPr/>
          <a:lstStyle/>
          <a:p>
            <a:r>
              <a:rPr lang="en-US" dirty="0"/>
              <a:t>Aggregate Expression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Aggregate Expression Tips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a:t>
            </a:r>
            <a:r>
              <a:rPr lang="en-US" sz="1800" i="1" dirty="0">
                <a:latin typeface="Verdana" panose="020B0604030504040204" pitchFamily="34" charset="0"/>
                <a:ea typeface="Verdana" panose="020B0604030504040204" pitchFamily="34" charset="0"/>
                <a:cs typeface="Courier New" panose="02070309020205020404" pitchFamily="49" charset="0"/>
              </a:rPr>
              <a:t>can </a:t>
            </a:r>
            <a:r>
              <a:rPr lang="en-US" sz="1800" dirty="0">
                <a:latin typeface="Verdana" panose="020B0604030504040204" pitchFamily="34" charset="0"/>
                <a:ea typeface="Verdana" panose="020B0604030504040204" pitchFamily="34" charset="0"/>
                <a:cs typeface="Courier New" panose="02070309020205020404" pitchFamily="49" charset="0"/>
              </a:rPr>
              <a:t>put more than one aggregate expression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MIN(sales), MAX(sales) FROM titles;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Aggregate functions </a:t>
            </a:r>
            <a:r>
              <a:rPr lang="en-US" sz="1800" i="1" dirty="0">
                <a:latin typeface="Verdana" panose="020B0604030504040204" pitchFamily="34" charset="0"/>
                <a:ea typeface="Verdana" panose="020B0604030504040204" pitchFamily="34" charset="0"/>
                <a:cs typeface="Courier New" panose="02070309020205020404" pitchFamily="49" charset="0"/>
              </a:rPr>
              <a:t>can't</a:t>
            </a:r>
            <a:r>
              <a:rPr lang="en-US" sz="1800" dirty="0">
                <a:latin typeface="Verdana" panose="020B0604030504040204" pitchFamily="34" charset="0"/>
                <a:ea typeface="Verdana" panose="020B0604030504040204" pitchFamily="34" charset="0"/>
                <a:cs typeface="Courier New" panose="02070309020205020404" pitchFamily="49" charset="0"/>
              </a:rPr>
              <a:t> be nested:</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SUM(AVG(sales)) FROM titles;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Aggregate expressions </a:t>
            </a:r>
            <a:r>
              <a:rPr lang="en-US" sz="1800" i="1" dirty="0">
                <a:latin typeface="Verdana" panose="020B0604030504040204" pitchFamily="34" charset="0"/>
                <a:ea typeface="Verdana" panose="020B0604030504040204" pitchFamily="34" charset="0"/>
                <a:cs typeface="Courier New" panose="02070309020205020404" pitchFamily="49" charset="0"/>
              </a:rPr>
              <a:t>can</a:t>
            </a:r>
            <a:r>
              <a:rPr lang="en-US" sz="1800" dirty="0">
                <a:latin typeface="Verdana" panose="020B0604030504040204" pitchFamily="34" charset="0"/>
                <a:ea typeface="Verdana" panose="020B0604030504040204" pitchFamily="34" charset="0"/>
                <a:cs typeface="Courier New" panose="02070309020205020404" pitchFamily="49" charset="0"/>
              </a:rPr>
              <a:t> be used in subqueries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find the title of the book with the highest sales: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price  FROM titles WHERE sales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MAX(sales) FROM titles);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can’t use subqueries </a:t>
            </a:r>
            <a:r>
              <a:rPr lang="en-US" sz="1800" i="1" dirty="0">
                <a:latin typeface="Verdana" panose="020B0604030504040204" pitchFamily="34" charset="0"/>
                <a:ea typeface="Verdana" panose="020B0604030504040204" pitchFamily="34" charset="0"/>
                <a:cs typeface="Courier New" panose="02070309020205020404" pitchFamily="49" charset="0"/>
              </a:rPr>
              <a:t>in</a:t>
            </a:r>
            <a:r>
              <a:rPr lang="en-US" sz="1800" dirty="0">
                <a:latin typeface="Verdana" panose="020B0604030504040204" pitchFamily="34" charset="0"/>
                <a:ea typeface="Verdana" panose="020B0604030504040204" pitchFamily="34" charset="0"/>
                <a:cs typeface="Courier New" panose="02070309020205020404" pitchFamily="49" charset="0"/>
              </a:rPr>
              <a:t> aggregate expressions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Incorrect: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AVG(SELECT price FROM titles)</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330529485"/>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146</a:t>
            </a:fld>
            <a:endParaRPr/>
          </a:p>
        </p:txBody>
      </p:sp>
      <p:sp>
        <p:nvSpPr>
          <p:cNvPr id="84" name="Shape 84"/>
          <p:cNvSpPr>
            <a:spLocks noGrp="1"/>
          </p:cNvSpPr>
          <p:nvPr>
            <p:ph type="title"/>
          </p:nvPr>
        </p:nvSpPr>
        <p:spPr>
          <a:prstGeom prst="rect">
            <a:avLst/>
          </a:prstGeom>
        </p:spPr>
        <p:txBody>
          <a:bodyPr/>
          <a:lstStyle/>
          <a:p>
            <a:r>
              <a:rPr lang="en-US" dirty="0"/>
              <a:t>DBMS-Specific Aggregate Expression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DBMS-Specific Aggregate Expression Tips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you can nest aggregate expressions in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queries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calculate the average of the maximum sales of all book types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evaluates the aggregate </a:t>
            </a:r>
            <a:r>
              <a:rPr lang="en-US" sz="1400" dirty="0">
                <a:latin typeface="Courier New" panose="02070309020205020404" pitchFamily="49" charset="0"/>
                <a:ea typeface="Verdana" panose="020B0604030504040204" pitchFamily="34" charset="0"/>
                <a:cs typeface="Courier New" panose="02070309020205020404" pitchFamily="49" charset="0"/>
              </a:rPr>
              <a:t>MAX(sales)</a:t>
            </a:r>
            <a:r>
              <a:rPr lang="en-US" sz="1400" dirty="0">
                <a:latin typeface="Verdana" panose="020B0604030504040204" pitchFamily="34" charset="0"/>
                <a:ea typeface="Verdana" panose="020B0604030504040204" pitchFamily="34" charset="0"/>
                <a:cs typeface="Courier New" panose="02070309020205020404" pitchFamily="49" charset="0"/>
              </a:rPr>
              <a:t> for the grouping column and aggregates the results again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AVG(MAX(sales)) FROM titles GROUP BY type;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standard SQL, the same would use a subquery in the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AVG(</a:t>
            </a:r>
            <a:r>
              <a:rPr lang="en-US" sz="1800" dirty="0" err="1">
                <a:latin typeface="Courier New" panose="02070309020205020404" pitchFamily="49" charset="0"/>
                <a:ea typeface="Verdana" panose="020B0604030504040204" pitchFamily="34" charset="0"/>
                <a:cs typeface="Courier New" panose="02070309020205020404" pitchFamily="49" charset="0"/>
              </a:rPr>
              <a:t>s.max_sales</a:t>
            </a:r>
            <a:r>
              <a:rPr lang="en-US" sz="1800" dirty="0">
                <a:latin typeface="Courier New" panose="02070309020205020404" pitchFamily="49" charset="0"/>
                <a:ea typeface="Verdana" panose="020B0604030504040204" pitchFamily="34" charset="0"/>
                <a:cs typeface="Courier New" panose="02070309020205020404" pitchFamily="49" charset="0"/>
              </a:rPr>
              <a:t>) FROM (SELECT MAX(sales) AS </a:t>
            </a:r>
            <a:r>
              <a:rPr lang="en-US" sz="1800" dirty="0" err="1">
                <a:latin typeface="Courier New" panose="02070309020205020404" pitchFamily="49" charset="0"/>
                <a:ea typeface="Verdana" panose="020B0604030504040204" pitchFamily="34" charset="0"/>
                <a:cs typeface="Courier New" panose="02070309020205020404" pitchFamily="49" charset="0"/>
              </a:rPr>
              <a:t>max_sales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FROM titles GROUP BY type);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0558854"/>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147</a:t>
            </a:fld>
            <a:endParaRPr/>
          </a:p>
        </p:txBody>
      </p:sp>
      <p:sp>
        <p:nvSpPr>
          <p:cNvPr id="84" name="Shape 84"/>
          <p:cNvSpPr>
            <a:spLocks noGrp="1"/>
          </p:cNvSpPr>
          <p:nvPr>
            <p:ph type="title"/>
          </p:nvPr>
        </p:nvSpPr>
        <p:spPr>
          <a:prstGeom prst="rect">
            <a:avLst/>
          </a:prstGeom>
        </p:spPr>
        <p:txBody>
          <a:bodyPr/>
          <a:lstStyle/>
          <a:p>
            <a:r>
              <a:rPr lang="en-US" dirty="0"/>
              <a:t>Finding a Minimum</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Finding a Minimum</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MIN(</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must be a column name, literal, or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Result has the same data type as </a:t>
            </a:r>
            <a:r>
              <a:rPr lang="en-US" sz="1400" i="1" dirty="0">
                <a:latin typeface="Courier New" panose="02070309020205020404" pitchFamily="49" charset="0"/>
                <a:ea typeface="Verdana" panose="020B0604030504040204" pitchFamily="34" charset="0"/>
                <a:cs typeface="Courier New" panose="02070309020205020404" pitchFamily="49" charset="0"/>
              </a:rPr>
              <a:t>expr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price of the lowest-priced book </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MIN(price) AS "Min price" FROM titles;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earliest publication date </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MIN(</a:t>
            </a:r>
            <a:r>
              <a:rPr lang="en-US" sz="1400" dirty="0" err="1">
                <a:latin typeface="Courier New" panose="02070309020205020404" pitchFamily="49" charset="0"/>
                <a:ea typeface="Verdana" panose="020B0604030504040204" pitchFamily="34" charset="0"/>
                <a:cs typeface="Courier New" panose="02070309020205020404" pitchFamily="49" charset="0"/>
              </a:rPr>
              <a:t>pubdate</a:t>
            </a:r>
            <a:r>
              <a:rPr lang="en-US" sz="1400" dirty="0">
                <a:latin typeface="Courier New" panose="02070309020205020404" pitchFamily="49" charset="0"/>
                <a:ea typeface="Verdana" panose="020B0604030504040204" pitchFamily="34" charset="0"/>
                <a:cs typeface="Courier New" panose="02070309020205020404" pitchFamily="49" charset="0"/>
              </a:rPr>
              <a:t>) AS "Earliest </a:t>
            </a:r>
            <a:r>
              <a:rPr lang="en-US" sz="1400" dirty="0" err="1">
                <a:latin typeface="Courier New" panose="02070309020205020404" pitchFamily="49" charset="0"/>
                <a:ea typeface="Verdana" panose="020B0604030504040204" pitchFamily="34" charset="0"/>
                <a:cs typeface="Courier New" panose="02070309020205020404" pitchFamily="49" charset="0"/>
              </a:rPr>
              <a:t>pubdate</a:t>
            </a:r>
            <a:r>
              <a:rPr lang="en-US" sz="1400" dirty="0">
                <a:latin typeface="Courier New" panose="02070309020205020404" pitchFamily="49" charset="0"/>
                <a:ea typeface="Verdana" panose="020B0604030504040204" pitchFamily="34" charset="0"/>
                <a:cs typeface="Courier New" panose="02070309020205020404" pitchFamily="49" charset="0"/>
              </a:rPr>
              <a:t>" FROM titles;</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number of pages in the shortest history book</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MIN(pages) AS "Min history pages" </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FROM titles</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WHERE type = 'history';</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79993495"/>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148</a:t>
            </a:fld>
            <a:endParaRPr/>
          </a:p>
        </p:txBody>
      </p:sp>
      <p:sp>
        <p:nvSpPr>
          <p:cNvPr id="84" name="Shape 84"/>
          <p:cNvSpPr>
            <a:spLocks noGrp="1"/>
          </p:cNvSpPr>
          <p:nvPr>
            <p:ph type="title"/>
          </p:nvPr>
        </p:nvSpPr>
        <p:spPr>
          <a:prstGeom prst="rect">
            <a:avLst/>
          </a:prstGeom>
        </p:spPr>
        <p:txBody>
          <a:bodyPr/>
          <a:lstStyle/>
          <a:p>
            <a:r>
              <a:rPr lang="en-US" dirty="0"/>
              <a:t>Finding a Maximum</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Finding a Maximum</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MAX(</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is a column name, literal, or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 will have the same data type as </a:t>
            </a:r>
            <a:r>
              <a:rPr lang="en-US" sz="1400" i="1" dirty="0">
                <a:latin typeface="Courier New" panose="02070309020205020404" pitchFamily="49" charset="0"/>
                <a:ea typeface="Verdana" panose="020B0604030504040204" pitchFamily="34" charset="0"/>
                <a:cs typeface="Courier New" panose="02070309020205020404" pitchFamily="49" charset="0"/>
              </a:rPr>
              <a:t>expr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author’s last name that is last alphabetically</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MAX(</a:t>
            </a:r>
            <a:r>
              <a:rPr lang="en-US" sz="1400" dirty="0" err="1">
                <a:latin typeface="Courier New" panose="02070309020205020404" pitchFamily="49" charset="0"/>
                <a:ea typeface="Verdana" panose="020B0604030504040204" pitchFamily="34" charset="0"/>
                <a:cs typeface="Courier New" panose="02070309020205020404" pitchFamily="49" charset="0"/>
              </a:rPr>
              <a:t>au_lname</a:t>
            </a:r>
            <a:r>
              <a:rPr lang="en-US" sz="1400" dirty="0">
                <a:latin typeface="Courier New" panose="02070309020205020404" pitchFamily="49" charset="0"/>
                <a:ea typeface="Verdana" panose="020B0604030504040204" pitchFamily="34" charset="0"/>
                <a:cs typeface="Courier New" panose="02070309020205020404" pitchFamily="49" charset="0"/>
              </a:rPr>
              <a:t>) AS "Max last name" FROM authors;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prices of the cheapest and most expensive books, as well as the price range </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MIN(price) AS "Min price", MAX(price) AS "Max price",</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MAX(price) - MIN(price) AS "Range" FROM titles;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highest revenue (= price x sales) among the history books</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MAX(price * sales) AS "Max history revenue" FROM titles WHERE type = 'history';</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507250786"/>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149</a:t>
            </a:fld>
            <a:endParaRPr/>
          </a:p>
        </p:txBody>
      </p:sp>
      <p:sp>
        <p:nvSpPr>
          <p:cNvPr id="84" name="Shape 84"/>
          <p:cNvSpPr>
            <a:spLocks noGrp="1"/>
          </p:cNvSpPr>
          <p:nvPr>
            <p:ph type="title"/>
          </p:nvPr>
        </p:nvSpPr>
        <p:spPr>
          <a:prstGeom prst="rect">
            <a:avLst/>
          </a:prstGeom>
        </p:spPr>
        <p:txBody>
          <a:bodyPr/>
          <a:lstStyle/>
          <a:p>
            <a:r>
              <a:rPr lang="en-US" dirty="0"/>
              <a:t>Finding the Sum</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Finding the Sum</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SUM(</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is a column name, literal, or numeric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result's data type is at least as precise as the most precise data type used in </a:t>
            </a:r>
            <a:r>
              <a:rPr lang="en-US" sz="1400" i="1" dirty="0">
                <a:latin typeface="Courier New" panose="02070309020205020404" pitchFamily="49" charset="0"/>
                <a:ea typeface="Verdana" panose="020B0604030504040204" pitchFamily="34" charset="0"/>
                <a:cs typeface="Courier New" panose="02070309020205020404" pitchFamily="49" charset="0"/>
              </a:rPr>
              <a:t>expr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total advances paid to all authors</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SELECT SUM(advance) AS "Total advances" FROM royalties;</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total sales of books published in 2000</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SELECT SUM(sales) AS "Total sales (2000 books)" FROM titles</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WHERE </a:t>
            </a:r>
            <a:r>
              <a:rPr lang="en-US" sz="1400" dirty="0" err="1">
                <a:latin typeface="Courier New" panose="02070309020205020404" pitchFamily="49" charset="0"/>
                <a:ea typeface="Verdana" panose="020B0604030504040204" pitchFamily="34" charset="0"/>
                <a:cs typeface="Courier New" panose="02070309020205020404" pitchFamily="49" charset="0"/>
              </a:rPr>
              <a:t>pubdate</a:t>
            </a:r>
            <a:r>
              <a:rPr lang="en-US" sz="1400" dirty="0">
                <a:latin typeface="Courier New" panose="02070309020205020404" pitchFamily="49" charset="0"/>
                <a:ea typeface="Verdana" panose="020B0604030504040204" pitchFamily="34" charset="0"/>
                <a:cs typeface="Courier New" panose="02070309020205020404" pitchFamily="49" charset="0"/>
              </a:rPr>
              <a:t> BETWEEN DATE '2000-01-01' AND DATE '2000-12-31';</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total price, sales, and revenue (= price × sales) of all books</a:t>
            </a:r>
          </a:p>
          <a:p>
            <a:pPr marL="381000" lvl="1"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SUM(price) AS "Total price", SUM(sales) AS "Total sales", SUM(price * sales) AS "Total revenue" FROM titles;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9138859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84" name="Shape 84"/>
          <p:cNvSpPr>
            <a:spLocks noGrp="1"/>
          </p:cNvSpPr>
          <p:nvPr>
            <p:ph type="title"/>
          </p:nvPr>
        </p:nvSpPr>
        <p:spPr>
          <a:prstGeom prst="rect">
            <a:avLst/>
          </a:prstGeom>
        </p:spPr>
        <p:txBody>
          <a:bodyPr/>
          <a:lstStyle/>
          <a:p>
            <a:r>
              <a:rPr lang="en-US" dirty="0"/>
              <a:t>Oracle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Oracle</a:t>
            </a:r>
          </a:p>
          <a:p>
            <a:pPr lvl="1">
              <a:defRPr sz="1800"/>
            </a:pPr>
            <a:r>
              <a:rPr lang="en-US" dirty="0"/>
              <a:t>Oracle Database is another commercial DBMS that supports large databases and large numbers of transactions </a:t>
            </a:r>
          </a:p>
          <a:p>
            <a:pPr lvl="2">
              <a:defRPr sz="1800"/>
            </a:pPr>
            <a:r>
              <a:rPr lang="en-US" sz="1400" dirty="0"/>
              <a:t>Runs on different operating systems, not just Windows</a:t>
            </a:r>
          </a:p>
          <a:p>
            <a:pPr lvl="1">
              <a:defRPr sz="1800"/>
            </a:pPr>
            <a:r>
              <a:rPr lang="en-US" dirty="0"/>
              <a:t>Download Oracle Express Edition (XE)—a free, starter version of Oracle Database </a:t>
            </a:r>
          </a:p>
          <a:p>
            <a:pPr lvl="2">
              <a:defRPr sz="1800"/>
            </a:pPr>
            <a:r>
              <a:rPr lang="en-US" sz="1400" dirty="0"/>
              <a:t>Find documentation www.oracle.com/technology/documentation</a:t>
            </a:r>
          </a:p>
          <a:p>
            <a:pPr lvl="1">
              <a:defRPr sz="1800"/>
            </a:pPr>
            <a:r>
              <a:rPr lang="en-US" dirty="0"/>
              <a:t>See your version of Oracle in the "Connected to" message when you log on to SQL*Plus </a:t>
            </a:r>
          </a:p>
          <a:p>
            <a:pPr lvl="2">
              <a:defRPr sz="1800"/>
            </a:pPr>
            <a:r>
              <a:rPr lang="en-US" sz="1400" dirty="0"/>
              <a:t>Or run </a:t>
            </a:r>
            <a:r>
              <a:rPr lang="en-US" sz="1400" dirty="0">
                <a:latin typeface="Courier New" panose="02070309020205020404" pitchFamily="49" charset="0"/>
                <a:cs typeface="Courier New" panose="02070309020205020404" pitchFamily="49" charset="0"/>
              </a:rPr>
              <a:t>SELECT banner FROM </a:t>
            </a:r>
            <a:r>
              <a:rPr lang="en-US" sz="1400" dirty="0" err="1">
                <a:latin typeface="Courier New" panose="02070309020205020404" pitchFamily="49" charset="0"/>
                <a:cs typeface="Courier New" panose="02070309020205020404" pitchFamily="49" charset="0"/>
              </a:rPr>
              <a:t>v$version</a:t>
            </a:r>
            <a:r>
              <a:rPr lang="en-US" sz="1400" dirty="0">
                <a:latin typeface="Courier New" panose="02070309020205020404" pitchFamily="49" charset="0"/>
                <a:cs typeface="Courier New" panose="02070309020205020404" pitchFamily="49" charset="0"/>
              </a:rPr>
              <a:t>;</a:t>
            </a:r>
          </a:p>
          <a:p>
            <a:pPr lvl="1">
              <a:defRPr sz="1800"/>
            </a:pPr>
            <a:r>
              <a:rPr lang="en-US" dirty="0"/>
              <a:t>Use the SQL*Plus (</a:t>
            </a:r>
            <a:r>
              <a:rPr lang="en-US" dirty="0" err="1"/>
              <a:t>sqlplus</a:t>
            </a:r>
            <a:r>
              <a:rPr lang="en-US" dirty="0"/>
              <a:t>) command-line tool to run SQL programs</a:t>
            </a:r>
            <a:endParaRPr lang="en-US" sz="10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62565322"/>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150</a:t>
            </a:fld>
            <a:endParaRPr/>
          </a:p>
        </p:txBody>
      </p:sp>
      <p:sp>
        <p:nvSpPr>
          <p:cNvPr id="84" name="Shape 84"/>
          <p:cNvSpPr>
            <a:spLocks noGrp="1"/>
          </p:cNvSpPr>
          <p:nvPr>
            <p:ph type="title"/>
          </p:nvPr>
        </p:nvSpPr>
        <p:spPr>
          <a:prstGeom prst="rect">
            <a:avLst/>
          </a:prstGeom>
        </p:spPr>
        <p:txBody>
          <a:bodyPr/>
          <a:lstStyle/>
          <a:p>
            <a:r>
              <a:rPr lang="en-US" dirty="0"/>
              <a:t>Finding an Average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Finding an Average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aggregate function </a:t>
            </a: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dirty="0">
                <a:latin typeface="Verdana" panose="020B0604030504040204" pitchFamily="34" charset="0"/>
                <a:ea typeface="Verdana" panose="020B0604030504040204" pitchFamily="34" charset="0"/>
                <a:cs typeface="Courier New" panose="02070309020205020404" pitchFamily="49" charset="0"/>
              </a:rPr>
              <a:t> to find the average, or arithmetic mean, of a set of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arithmetic mean is the sum of a set of quantities divided by the number of quantities in the set</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is a column name, literal, or numeric expression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result's data type is at least as precise as the most precise data type used in </a:t>
            </a:r>
            <a:r>
              <a:rPr lang="en-US" sz="1400" i="1" dirty="0">
                <a:latin typeface="Courier New" panose="02070309020205020404" pitchFamily="49" charset="0"/>
                <a:ea typeface="Verdana" panose="020B0604030504040204" pitchFamily="34" charset="0"/>
                <a:cs typeface="Courier New" panose="02070309020205020404" pitchFamily="49" charset="0"/>
              </a:rPr>
              <a:t>expr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average price of all books if prices were doubled</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AVG(price * 2) AS "AVG(price * 2)" FROM titles;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 the average and total sales for business books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Both calculations are null (not zero), because the table contains no business books </a:t>
            </a:r>
          </a:p>
          <a:p>
            <a:pPr marL="762000" lvl="2"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9897169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151</a:t>
            </a:fld>
            <a:endParaRPr/>
          </a:p>
        </p:txBody>
      </p:sp>
      <p:sp>
        <p:nvSpPr>
          <p:cNvPr id="84" name="Shape 84"/>
          <p:cNvSpPr>
            <a:spLocks noGrp="1"/>
          </p:cNvSpPr>
          <p:nvPr>
            <p:ph type="title"/>
          </p:nvPr>
        </p:nvSpPr>
        <p:spPr>
          <a:prstGeom prst="rect">
            <a:avLst/>
          </a:prstGeom>
        </p:spPr>
        <p:txBody>
          <a:bodyPr/>
          <a:lstStyle/>
          <a:p>
            <a:r>
              <a:rPr lang="en-US" dirty="0"/>
              <a:t>Aggregating and Nulls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Aggregating and Nulls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Aggregate functions ignore nulls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Except </a:t>
            </a:r>
            <a:r>
              <a:rPr lang="en-US" sz="1400" dirty="0">
                <a:latin typeface="Courier New" panose="02070309020205020404" pitchFamily="49" charset="0"/>
                <a:ea typeface="Verdana" panose="020B0604030504040204" pitchFamily="34" charset="0"/>
                <a:cs typeface="Courier New" panose="02070309020205020404" pitchFamily="49" charset="0"/>
              </a:rPr>
              <a:t>COUNT(*)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Replace each null with a specified value by using </a:t>
            </a:r>
            <a:r>
              <a:rPr lang="en-US" sz="1800" dirty="0">
                <a:latin typeface="Courier New" panose="02070309020205020404" pitchFamily="49" charset="0"/>
                <a:ea typeface="Verdana" panose="020B0604030504040204" pitchFamily="34" charset="0"/>
                <a:cs typeface="Courier New" panose="02070309020205020404" pitchFamily="49" charset="0"/>
              </a:rPr>
              <a:t>COALESCE()</a:t>
            </a:r>
            <a:r>
              <a:rPr lang="en-US" sz="1800" dirty="0">
                <a:latin typeface="Verdana" panose="020B0604030504040204" pitchFamily="34" charset="0"/>
                <a:ea typeface="Verdana" panose="020B0604030504040204" pitchFamily="34" charset="0"/>
                <a:cs typeface="Courier New" panose="02070309020205020404" pitchFamily="49" charset="0"/>
              </a:rPr>
              <a:t> if an aggregation requires that you account for nulls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return the average sales of biographies by including nulls (replaced by zeroes) in the calculation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AVG(COALESCE(sales,0)) AS </a:t>
            </a:r>
            <a:r>
              <a:rPr lang="en-US" sz="1800" dirty="0" err="1">
                <a:latin typeface="Courier New" panose="02070309020205020404" pitchFamily="49" charset="0"/>
                <a:ea typeface="Verdana" panose="020B0604030504040204" pitchFamily="34" charset="0"/>
                <a:cs typeface="Courier New" panose="02070309020205020404" pitchFamily="49" charset="0"/>
              </a:rPr>
              <a:t>AvgSales</a:t>
            </a: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type = 'biography';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has the ability to calculate simple statistics such as the sum, mean, and standard deviation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your DBMS’s OLAP (online analytical processing) component, or export data to a statistical program like Excel, R, SAS, or SPSS for bigger analyses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6164149"/>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152</a:t>
            </a:fld>
            <a:endParaRPr/>
          </a:p>
        </p:txBody>
      </p:sp>
      <p:sp>
        <p:nvSpPr>
          <p:cNvPr id="84" name="Shape 84"/>
          <p:cNvSpPr>
            <a:spLocks noGrp="1"/>
          </p:cNvSpPr>
          <p:nvPr>
            <p:ph type="title"/>
          </p:nvPr>
        </p:nvSpPr>
        <p:spPr>
          <a:prstGeom prst="rect">
            <a:avLst/>
          </a:prstGeom>
        </p:spPr>
        <p:txBody>
          <a:bodyPr/>
          <a:lstStyle/>
          <a:p>
            <a:r>
              <a:rPr lang="en-US" dirty="0"/>
              <a:t>Counting Rows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Counting Rows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counts the number of rows in a set of values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COUNT(expr)</a:t>
            </a:r>
            <a:r>
              <a:rPr lang="en-US" sz="1400" dirty="0">
                <a:latin typeface="Verdana" panose="020B0604030504040204" pitchFamily="34" charset="0"/>
                <a:ea typeface="Verdana" panose="020B0604030504040204" pitchFamily="34" charset="0"/>
                <a:cs typeface="Courier New" panose="02070309020205020404" pitchFamily="49" charset="0"/>
              </a:rPr>
              <a:t> returns the number of rows in which </a:t>
            </a:r>
            <a:r>
              <a:rPr lang="en-US" sz="1400" i="1" dirty="0">
                <a:latin typeface="Courier New" panose="02070309020205020404" pitchFamily="49" charset="0"/>
                <a:ea typeface="Verdana" panose="020B0604030504040204" pitchFamily="34" charset="0"/>
                <a:cs typeface="Courier New" panose="02070309020205020404" pitchFamily="49" charset="0"/>
              </a:rPr>
              <a:t>expr</a:t>
            </a:r>
            <a:r>
              <a:rPr lang="en-US" sz="1400" dirty="0">
                <a:latin typeface="Verdana" panose="020B0604030504040204" pitchFamily="34" charset="0"/>
                <a:ea typeface="Verdana" panose="020B0604030504040204" pitchFamily="34" charset="0"/>
                <a:cs typeface="Courier New" panose="02070309020205020404" pitchFamily="49" charset="0"/>
              </a:rPr>
              <a:t> is not null column name, literal, or expression</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COUNT(*)</a:t>
            </a:r>
            <a:r>
              <a:rPr lang="en-US" sz="1400" dirty="0">
                <a:latin typeface="Verdana" panose="020B0604030504040204" pitchFamily="34" charset="0"/>
                <a:ea typeface="Verdana" panose="020B0604030504040204" pitchFamily="34" charset="0"/>
                <a:cs typeface="Courier New" panose="02070309020205020404" pitchFamily="49" charset="0"/>
              </a:rPr>
              <a:t> returns the count of all rows in a set, including nulls and duplicates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 is an integer greater than or equal to zero</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 the three queries count rows in the table titles and are identical except for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column price contains a null</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AS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COUNT(price) AS "COUNT(price)", COUNT(*) AS "COUNT(*)" FROM titles;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row counts are identical because the WHERE clause eliminates the row with the null price before the count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AS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COUNT(price) AS "COUNT(price)", COUNT(*) AS "COUNT(*)" FROM titles WHERE price IS NOT NULL;</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Shows the row-count differences between the results of the first two queries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AS "COUNT(</a:t>
            </a:r>
            <a:r>
              <a:rPr lang="en-US" sz="1400" dirty="0" err="1">
                <a:latin typeface="Courier New" panose="02070309020205020404" pitchFamily="49" charset="0"/>
                <a:ea typeface="Verdana" panose="020B0604030504040204" pitchFamily="34" charset="0"/>
                <a:cs typeface="Courier New" panose="02070309020205020404" pitchFamily="49" charset="0"/>
              </a:rPr>
              <a:t>title_id</a:t>
            </a:r>
            <a:r>
              <a:rPr lang="en-US" sz="1400" dirty="0">
                <a:latin typeface="Courier New" panose="02070309020205020404" pitchFamily="49" charset="0"/>
                <a:ea typeface="Verdana" panose="020B0604030504040204" pitchFamily="34" charset="0"/>
                <a:cs typeface="Courier New" panose="02070309020205020404" pitchFamily="49" charset="0"/>
              </a:rPr>
              <a:t>)", COUNT(price) AS "COUNT(price)", COUNT(*) AS "COUNT(*)" FROM titles WHERE price IS NULL;</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94343130"/>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153</a:t>
            </a:fld>
            <a:endParaRPr/>
          </a:p>
        </p:txBody>
      </p:sp>
      <p:sp>
        <p:nvSpPr>
          <p:cNvPr id="84" name="Shape 84"/>
          <p:cNvSpPr>
            <a:spLocks noGrp="1"/>
          </p:cNvSpPr>
          <p:nvPr>
            <p:ph type="title"/>
          </p:nvPr>
        </p:nvSpPr>
        <p:spPr>
          <a:prstGeom prst="rect">
            <a:avLst/>
          </a:prstGeom>
        </p:spPr>
        <p:txBody>
          <a:bodyPr/>
          <a:lstStyle/>
          <a:p>
            <a:r>
              <a:rPr lang="en-US" dirty="0"/>
              <a:t>Aggregating Distinct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Aggregating Distinct Values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gets rid of duplicate values in aggregate function calculations</a:t>
            </a:r>
          </a:p>
          <a:p>
            <a:pPr lvl="1">
              <a:defRPr sz="1800"/>
            </a:pPr>
            <a:r>
              <a:rPr lang="en-US" sz="1800" i="1" dirty="0" err="1">
                <a:latin typeface="Courier New" panose="02070309020205020404" pitchFamily="49" charset="0"/>
                <a:ea typeface="Verdana" panose="020B0604030504040204" pitchFamily="34" charset="0"/>
                <a:cs typeface="Courier New" panose="02070309020205020404" pitchFamily="49" charset="0"/>
              </a:rPr>
              <a:t>agg_func</a:t>
            </a:r>
            <a:r>
              <a:rPr lang="en-US" sz="1800" i="1"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Courier New" panose="02070309020205020404" pitchFamily="49" charset="0"/>
                <a:ea typeface="Verdana" panose="020B0604030504040204" pitchFamily="34" charset="0"/>
                <a:cs typeface="Courier New" panose="02070309020205020404" pitchFamily="49" charset="0"/>
              </a:rPr>
              <a:t>[ALL | DISTINCT] </a:t>
            </a:r>
            <a:r>
              <a:rPr lang="en-US" sz="1800" i="1" dirty="0">
                <a:latin typeface="Courier New" panose="02070309020205020404" pitchFamily="49" charset="0"/>
                <a:ea typeface="Verdana" panose="020B0604030504040204" pitchFamily="34" charset="0"/>
                <a:cs typeface="Courier New" panose="02070309020205020404" pitchFamily="49" charset="0"/>
              </a:rPr>
              <a:t>expr)</a:t>
            </a:r>
          </a:p>
          <a:p>
            <a:pPr lvl="1">
              <a:defRPr sz="1800"/>
            </a:pPr>
            <a:r>
              <a:rPr lang="en-US" sz="1800" i="1" dirty="0" err="1">
                <a:latin typeface="Courier New" panose="02070309020205020404" pitchFamily="49" charset="0"/>
                <a:ea typeface="Verdana" panose="020B0604030504040204" pitchFamily="34" charset="0"/>
                <a:cs typeface="Courier New" panose="02070309020205020404" pitchFamily="49" charset="0"/>
              </a:rPr>
              <a:t>agg_func</a:t>
            </a:r>
            <a:r>
              <a:rPr lang="en-US" sz="1800" dirty="0">
                <a:latin typeface="Verdana" panose="020B0604030504040204" pitchFamily="34" charset="0"/>
                <a:ea typeface="Verdana" panose="020B0604030504040204" pitchFamily="34" charset="0"/>
                <a:cs typeface="Courier New" panose="02070309020205020404" pitchFamily="49" charset="0"/>
              </a:rPr>
              <a:t> is </a:t>
            </a:r>
            <a:r>
              <a:rPr lang="en-US" sz="1800" dirty="0">
                <a:latin typeface="Courier New" panose="02070309020205020404" pitchFamily="49" charset="0"/>
                <a:ea typeface="Verdana" panose="020B0604030504040204" pitchFamily="34" charset="0"/>
                <a:cs typeface="Courier New" panose="02070309020205020404" pitchFamily="49" charset="0"/>
              </a:rPr>
              <a:t>MIN</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MAX</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SUM</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Verdana" panose="020B0604030504040204" pitchFamily="34" charset="0"/>
                <a:ea typeface="Verdana" panose="020B0604030504040204" pitchFamily="34" charset="0"/>
                <a:cs typeface="Courier New" panose="02070309020205020404" pitchFamily="49" charset="0"/>
              </a:rPr>
              <a:t> is a column name, literal, or expression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ALL</a:t>
            </a:r>
            <a:r>
              <a:rPr lang="en-US" sz="1800" dirty="0">
                <a:latin typeface="Verdana" panose="020B0604030504040204" pitchFamily="34" charset="0"/>
                <a:ea typeface="Verdana" panose="020B0604030504040204" pitchFamily="34" charset="0"/>
                <a:cs typeface="Courier New" panose="02070309020205020404" pitchFamily="49" charset="0"/>
              </a:rPr>
              <a:t> applies the aggregate function to all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Default, rarely written out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specifies that each unique value is considered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eliminates duplicate values before the sum, average, or count is calculated with </a:t>
            </a:r>
            <a:r>
              <a:rPr lang="en-US" sz="1800" dirty="0">
                <a:latin typeface="Courier New" panose="02070309020205020404" pitchFamily="49" charset="0"/>
                <a:ea typeface="Verdana" panose="020B0604030504040204" pitchFamily="34" charset="0"/>
                <a:cs typeface="Courier New" panose="02070309020205020404" pitchFamily="49" charset="0"/>
              </a:rPr>
              <a:t>SUM()</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COUNT(</a:t>
            </a:r>
            <a:r>
              <a:rPr lang="en-US" sz="1800" i="1" dirty="0">
                <a:latin typeface="Courier New" panose="02070309020205020404" pitchFamily="49" charset="0"/>
                <a:ea typeface="Verdana" panose="020B0604030504040204" pitchFamily="34" charset="0"/>
                <a:cs typeface="Courier New" panose="02070309020205020404" pitchFamily="49" charset="0"/>
              </a:rPr>
              <a:t>expr</a:t>
            </a:r>
            <a:r>
              <a:rPr lang="en-US" sz="1800" dirty="0">
                <a:latin typeface="Courier New" panose="02070309020205020404" pitchFamily="49" charset="0"/>
                <a:ea typeface="Verdana" panose="020B0604030504040204" pitchFamily="34" charset="0"/>
                <a:cs typeface="Courier New" panose="02070309020205020404" pitchFamily="49" charset="0"/>
              </a:rPr>
              <a: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isn’t meaningful with </a:t>
            </a:r>
            <a:r>
              <a:rPr lang="en-US" sz="1800" dirty="0">
                <a:latin typeface="Courier New" panose="02070309020205020404" pitchFamily="49" charset="0"/>
                <a:ea typeface="Verdana" panose="020B0604030504040204" pitchFamily="34" charset="0"/>
                <a:cs typeface="Courier New" panose="02070309020205020404" pitchFamily="49" charset="0"/>
              </a:rPr>
              <a:t>MIN()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MAX()</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No error, but doesn’t do anything</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doesn't work with </a:t>
            </a:r>
            <a:r>
              <a:rPr lang="en-US" sz="1800" dirty="0">
                <a:latin typeface="Courier New" panose="02070309020205020404" pitchFamily="49" charset="0"/>
                <a:ea typeface="Verdana" panose="020B0604030504040204" pitchFamily="34" charset="0"/>
                <a:cs typeface="Courier New" panose="02070309020205020404" pitchFamily="49" charset="0"/>
              </a:rPr>
              <a:t>COUNT(*)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That is, the count all function</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82661438"/>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154</a:t>
            </a:fld>
            <a:endParaRPr/>
          </a:p>
        </p:txBody>
      </p:sp>
      <p:sp>
        <p:nvSpPr>
          <p:cNvPr id="84" name="Shape 84"/>
          <p:cNvSpPr>
            <a:spLocks noGrp="1"/>
          </p:cNvSpPr>
          <p:nvPr>
            <p:ph type="title"/>
          </p:nvPr>
        </p:nvSpPr>
        <p:spPr>
          <a:prstGeom prst="rect">
            <a:avLst/>
          </a:prstGeom>
        </p:spPr>
        <p:txBody>
          <a:bodyPr/>
          <a:lstStyle/>
          <a:p>
            <a:r>
              <a:rPr lang="en-US" dirty="0"/>
              <a:t>DISTINCT with Aggregate Functions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DISTINCT with Aggregate Functions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SUM(DISTINCT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AVG(DISTINCT 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COUNT(DISTINCT expr)</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COUNT(DISTINCT 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AS "COUNT(DISTINCT)",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SUM(DISTINCT 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AS "SUM(DISTINCT)",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AVG(DISTINCT 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AS "AVG(DISTINCT)"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20539060"/>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155</a:t>
            </a:fld>
            <a:endParaRPr/>
          </a:p>
        </p:txBody>
      </p:sp>
      <p:sp>
        <p:nvSpPr>
          <p:cNvPr id="84" name="Shape 84"/>
          <p:cNvSpPr>
            <a:spLocks noGrp="1"/>
          </p:cNvSpPr>
          <p:nvPr>
            <p:ph type="title"/>
          </p:nvPr>
        </p:nvSpPr>
        <p:spPr>
          <a:prstGeom prst="rect">
            <a:avLst/>
          </a:prstGeom>
        </p:spPr>
        <p:txBody>
          <a:bodyPr/>
          <a:lstStyle/>
          <a:p>
            <a:r>
              <a:rPr lang="en-US" dirty="0"/>
              <a:t>Grouping Rows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Grouping Rows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to divide a table into logical groups (categories) and calculate aggregate statistics for each group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Real-lie example: Count the number of books that each author wrote (or cowrote)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the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clause, the column </a:t>
            </a:r>
            <a:r>
              <a:rPr lang="en-US" sz="1400" dirty="0" err="1">
                <a:latin typeface="Verdana" panose="020B0604030504040204" pitchFamily="34" charset="0"/>
                <a:ea typeface="Verdana" panose="020B0604030504040204" pitchFamily="34" charset="0"/>
                <a:cs typeface="Courier New" panose="02070309020205020404" pitchFamily="49" charset="0"/>
              </a:rPr>
              <a:t>au_id</a:t>
            </a:r>
            <a:r>
              <a:rPr lang="en-US" sz="1400" dirty="0">
                <a:latin typeface="Verdana" panose="020B0604030504040204" pitchFamily="34" charset="0"/>
                <a:ea typeface="Verdana" panose="020B0604030504040204" pitchFamily="34" charset="0"/>
                <a:cs typeface="Courier New" panose="02070309020205020404" pitchFamily="49" charset="0"/>
              </a:rPr>
              <a:t> identifies each author, and the derived column </a:t>
            </a:r>
            <a:r>
              <a:rPr lang="en-US" sz="1400" dirty="0" err="1">
                <a:latin typeface="Verdana" panose="020B0604030504040204" pitchFamily="34" charset="0"/>
                <a:ea typeface="Verdana" panose="020B0604030504040204" pitchFamily="34" charset="0"/>
                <a:cs typeface="Courier New" panose="02070309020205020404" pitchFamily="49" charset="0"/>
              </a:rPr>
              <a:t>num_books</a:t>
            </a:r>
            <a:r>
              <a:rPr lang="en-US" sz="1400" dirty="0">
                <a:latin typeface="Verdana" panose="020B0604030504040204" pitchFamily="34" charset="0"/>
                <a:ea typeface="Verdana" panose="020B0604030504040204" pitchFamily="34" charset="0"/>
                <a:cs typeface="Courier New" panose="02070309020205020404" pitchFamily="49" charset="0"/>
              </a:rPr>
              <a:t> counts each author’s books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clause causes </a:t>
            </a:r>
            <a:r>
              <a:rPr lang="en-US" sz="1400" dirty="0" err="1">
                <a:latin typeface="Verdana" panose="020B0604030504040204" pitchFamily="34" charset="0"/>
                <a:ea typeface="Verdana" panose="020B0604030504040204" pitchFamily="34" charset="0"/>
                <a:cs typeface="Courier New" panose="02070309020205020404" pitchFamily="49" charset="0"/>
              </a:rPr>
              <a:t>num_books</a:t>
            </a:r>
            <a:r>
              <a:rPr lang="en-US" sz="1400" dirty="0">
                <a:latin typeface="Verdana" panose="020B0604030504040204" pitchFamily="34" charset="0"/>
                <a:ea typeface="Verdana" panose="020B0604030504040204" pitchFamily="34" charset="0"/>
                <a:cs typeface="Courier New" panose="02070309020205020404" pitchFamily="49" charset="0"/>
              </a:rPr>
              <a:t> to be calculated for every unique </a:t>
            </a:r>
            <a:r>
              <a:rPr lang="en-US" sz="1400" dirty="0" err="1">
                <a:latin typeface="Verdana" panose="020B0604030504040204" pitchFamily="34" charset="0"/>
                <a:ea typeface="Verdana" panose="020B0604030504040204" pitchFamily="34" charset="0"/>
                <a:cs typeface="Courier New" panose="02070309020205020404" pitchFamily="49" charset="0"/>
              </a:rPr>
              <a:t>au_id</a:t>
            </a:r>
            <a:r>
              <a:rPr lang="en-US" sz="1400" dirty="0">
                <a:latin typeface="Verdana" panose="020B0604030504040204" pitchFamily="34" charset="0"/>
                <a:ea typeface="Verdana" panose="020B0604030504040204" pitchFamily="34" charset="0"/>
                <a:cs typeface="Courier New" panose="02070309020205020404" pitchFamily="49" charset="0"/>
              </a:rPr>
              <a:t> instead of only once for the entire table </a:t>
            </a:r>
          </a:p>
          <a:p>
            <a:pPr lvl="2">
              <a:defRPr sz="1800"/>
            </a:pPr>
            <a:r>
              <a:rPr lang="en-US" sz="1400" dirty="0" err="1">
                <a:latin typeface="Verdana" panose="020B0604030504040204" pitchFamily="34" charset="0"/>
                <a:ea typeface="Verdana" panose="020B0604030504040204" pitchFamily="34" charset="0"/>
                <a:cs typeface="Courier New" panose="02070309020205020404" pitchFamily="49" charset="0"/>
              </a:rPr>
              <a:t>au_id</a:t>
            </a:r>
            <a:r>
              <a:rPr lang="en-US" sz="1400" dirty="0">
                <a:latin typeface="Verdana" panose="020B0604030504040204" pitchFamily="34" charset="0"/>
                <a:ea typeface="Verdana" panose="020B0604030504040204" pitchFamily="34" charset="0"/>
                <a:cs typeface="Courier New" panose="02070309020205020404" pitchFamily="49" charset="0"/>
              </a:rPr>
              <a:t> is called the grouping column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COUNT(*) AS "</a:t>
            </a:r>
            <a:r>
              <a:rPr lang="en-US" sz="1800" dirty="0" err="1">
                <a:latin typeface="Courier New" panose="02070309020205020404" pitchFamily="49" charset="0"/>
                <a:ea typeface="Verdana" panose="020B0604030504040204" pitchFamily="34" charset="0"/>
                <a:cs typeface="Courier New" panose="02070309020205020404" pitchFamily="49" charset="0"/>
              </a:rPr>
              <a:t>num_books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GROUP BY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516245646"/>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156</a:t>
            </a:fld>
            <a:endParaRPr/>
          </a:p>
        </p:txBody>
      </p:sp>
      <p:sp>
        <p:nvSpPr>
          <p:cNvPr id="84" name="Shape 84"/>
          <p:cNvSpPr>
            <a:spLocks noGrp="1"/>
          </p:cNvSpPr>
          <p:nvPr>
            <p:ph type="title"/>
          </p:nvPr>
        </p:nvSpPr>
        <p:spPr>
          <a:prstGeom prst="rect">
            <a:avLst/>
          </a:prstGeom>
        </p:spPr>
        <p:txBody>
          <a:bodyPr/>
          <a:lstStyle/>
          <a:p>
            <a:r>
              <a:rPr lang="en-US" dirty="0"/>
              <a:t>GROUP BY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GROUP BY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comes after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and before the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Grouping columns can be column names or derived columns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 columns from the input table can appear in an aggregate query’s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unless they’re also included in the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Columns can have different values in different rows, so there’s no way to decide which of these values to include in the result if you’re generating a single new row from the table as a whole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returns only one row for each value of type; the query can’t return the multiple values of </a:t>
            </a:r>
            <a:r>
              <a:rPr lang="en-US" sz="1800" dirty="0" err="1">
                <a:latin typeface="Verdana" panose="020B0604030504040204" pitchFamily="34" charset="0"/>
                <a:ea typeface="Verdana" panose="020B0604030504040204" pitchFamily="34" charset="0"/>
                <a:cs typeface="Courier New" panose="02070309020205020404" pitchFamily="49" charset="0"/>
              </a:rPr>
              <a:t>pub_id</a:t>
            </a:r>
            <a:r>
              <a:rPr lang="en-US" sz="1800" dirty="0">
                <a:latin typeface="Verdana" panose="020B0604030504040204" pitchFamily="34" charset="0"/>
                <a:ea typeface="Verdana" panose="020B0604030504040204" pitchFamily="34" charset="0"/>
                <a:cs typeface="Courier New" panose="02070309020205020404" pitchFamily="49" charset="0"/>
              </a:rPr>
              <a:t> that are associated with each value of type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Incorrect: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type,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COUNT(*) FROM titles GROUP BY type;        </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99294361"/>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157</a:t>
            </a:fld>
            <a:endParaRPr/>
          </a:p>
        </p:txBody>
      </p:sp>
      <p:sp>
        <p:nvSpPr>
          <p:cNvPr id="84" name="Shape 84"/>
          <p:cNvSpPr>
            <a:spLocks noGrp="1"/>
          </p:cNvSpPr>
          <p:nvPr>
            <p:ph type="title"/>
          </p:nvPr>
        </p:nvSpPr>
        <p:spPr>
          <a:prstGeom prst="rect">
            <a:avLst/>
          </a:prstGeom>
        </p:spPr>
        <p:txBody>
          <a:bodyPr/>
          <a:lstStyle/>
          <a:p>
            <a:r>
              <a:rPr lang="en-US" dirty="0"/>
              <a:t>GROUP BY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GROUP BY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contains more than just a column name, the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expression must match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expression exactly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Specify multiple grouping columns in the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clause to nest groups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Data is summarized at the final specified group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 grouping column contains a null, that row becomes a group in the result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 grouping column contains more than one null, the nulls are put into a single group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group that contains multiple nulls doesn’t imply that the nulls equal one another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in a query containing a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to eliminate rows before grouping occurs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can’t use a column alias in the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Without an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clause, groups returned by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aren’t in any particular order</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79536517"/>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158</a:t>
            </a:fld>
            <a:endParaRPr/>
          </a:p>
        </p:txBody>
      </p:sp>
      <p:sp>
        <p:nvSpPr>
          <p:cNvPr id="84" name="Shape 84"/>
          <p:cNvSpPr>
            <a:spLocks noGrp="1"/>
          </p:cNvSpPr>
          <p:nvPr>
            <p:ph type="title"/>
          </p:nvPr>
        </p:nvSpPr>
        <p:spPr>
          <a:prstGeom prst="rect">
            <a:avLst/>
          </a:prstGeom>
        </p:spPr>
        <p:txBody>
          <a:bodyPr/>
          <a:lstStyle/>
          <a:p>
            <a:r>
              <a:rPr lang="en-US" dirty="0"/>
              <a:t>GROUP BY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GROUP BY Tips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will exclude rows that you don’t want grouped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will filter rows after they have been grouped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used without an aggregate function,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acts like </a:t>
            </a:r>
            <a:r>
              <a:rPr lang="en-US" sz="1800" dirty="0">
                <a:latin typeface="Courier New" panose="02070309020205020404" pitchFamily="49" charset="0"/>
                <a:ea typeface="Verdana" panose="020B0604030504040204" pitchFamily="34" charset="0"/>
                <a:cs typeface="Courier New" panose="02070309020205020404" pitchFamily="49" charset="0"/>
              </a:rPr>
              <a:t>DISTINCT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use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to look for patterns in your data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rely on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to sort your result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Include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whenever you use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26791402"/>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159</a:t>
            </a:fld>
            <a:endParaRPr/>
          </a:p>
        </p:txBody>
      </p:sp>
      <p:sp>
        <p:nvSpPr>
          <p:cNvPr id="84" name="Shape 84"/>
          <p:cNvSpPr>
            <a:spLocks noGrp="1"/>
          </p:cNvSpPr>
          <p:nvPr>
            <p:ph type="title"/>
          </p:nvPr>
        </p:nvSpPr>
        <p:spPr>
          <a:prstGeom prst="rect">
            <a:avLst/>
          </a:prstGeom>
        </p:spPr>
        <p:txBody>
          <a:bodyPr/>
          <a:lstStyle/>
          <a:p>
            <a:r>
              <a:rPr lang="en-US" dirty="0"/>
              <a:t>Filtering Groups with HAVING</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Filtering Groups with HAVING</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is to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what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is to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comes after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and before </a:t>
            </a:r>
            <a:r>
              <a:rPr lang="en-US" sz="1800" dirty="0">
                <a:latin typeface="Courier New" panose="02070309020205020404" pitchFamily="49" charset="0"/>
                <a:ea typeface="Verdana" panose="020B0604030504040204" pitchFamily="34" charset="0"/>
                <a:cs typeface="Courier New" panose="02070309020205020404" pitchFamily="49" charset="0"/>
              </a:rPr>
              <a:t>ORDER BY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limits the number of rows displayed by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limits the number of groups displayed by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search condition is applied </a:t>
            </a:r>
            <a:r>
              <a:rPr lang="en-US" sz="1800" i="1" dirty="0">
                <a:latin typeface="Verdana" panose="020B0604030504040204" pitchFamily="34" charset="0"/>
                <a:ea typeface="Verdana" panose="020B0604030504040204" pitchFamily="34" charset="0"/>
                <a:cs typeface="Courier New" panose="02070309020205020404" pitchFamily="49" charset="0"/>
              </a:rPr>
              <a:t>before</a:t>
            </a:r>
            <a:r>
              <a:rPr lang="en-US" sz="1800" dirty="0">
                <a:latin typeface="Verdana" panose="020B0604030504040204" pitchFamily="34" charset="0"/>
                <a:ea typeface="Verdana" panose="020B0604030504040204" pitchFamily="34" charset="0"/>
                <a:cs typeface="Courier New" panose="02070309020205020404" pitchFamily="49" charset="0"/>
              </a:rPr>
              <a:t> grouping occurs, and the </a:t>
            </a: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search condition is applied </a:t>
            </a:r>
            <a:r>
              <a:rPr lang="en-US" sz="1800" i="1" dirty="0">
                <a:latin typeface="Verdana" panose="020B0604030504040204" pitchFamily="34" charset="0"/>
                <a:ea typeface="Verdana" panose="020B0604030504040204" pitchFamily="34" charset="0"/>
                <a:cs typeface="Courier New" panose="02070309020205020404" pitchFamily="49" charset="0"/>
              </a:rPr>
              <a:t>after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syntax is like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syntax, but </a:t>
            </a: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is for aggregate functions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can reference any of the items that appear in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list</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clauses are applied in this order: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filters rows from the operations in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JOIN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groups the output of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0343152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84" name="Shape 84"/>
          <p:cNvSpPr>
            <a:spLocks noGrp="1"/>
          </p:cNvSpPr>
          <p:nvPr>
            <p:ph type="title"/>
          </p:nvPr>
        </p:nvSpPr>
        <p:spPr>
          <a:prstGeom prst="rect">
            <a:avLst/>
          </a:prstGeom>
        </p:spPr>
        <p:txBody>
          <a:bodyPr/>
          <a:lstStyle/>
          <a:p>
            <a:r>
              <a:rPr lang="en-US" dirty="0"/>
              <a:t>The Relational Model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The Relational Model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relational model is based on </a:t>
            </a:r>
            <a:r>
              <a:rPr lang="en-US" sz="1800" i="1" dirty="0">
                <a:latin typeface="Verdana" panose="020B0604030504040204" pitchFamily="34" charset="0"/>
                <a:ea typeface="Verdana" panose="020B0604030504040204" pitchFamily="34" charset="0"/>
                <a:cs typeface="Courier New" panose="02070309020205020404" pitchFamily="49" charset="0"/>
              </a:rPr>
              <a:t>set theory</a:t>
            </a:r>
            <a:r>
              <a:rPr lang="en-US" sz="1800" dirty="0">
                <a:latin typeface="Verdana" panose="020B0604030504040204" pitchFamily="34" charset="0"/>
                <a:ea typeface="Verdana" panose="020B0604030504040204" pitchFamily="34" charset="0"/>
                <a:cs typeface="Courier New" panose="02070309020205020404" pitchFamily="49" charset="0"/>
              </a:rPr>
              <a:t>, which considers sets of data instead of individual items or rows of data</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UNION</a:t>
            </a:r>
            <a:r>
              <a:rPr lang="en-US" sz="1400" dirty="0">
                <a:latin typeface="Verdana" panose="020B0604030504040204" pitchFamily="34" charset="0"/>
                <a:ea typeface="Verdana" panose="020B0604030504040204" pitchFamily="34" charset="0"/>
                <a:cs typeface="Courier New" panose="02070309020205020404" pitchFamily="49" charset="0"/>
              </a:rPr>
              <a:t> operates on a set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Relational database managements systems use tables for sets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collection of distinct elements with common properties</a:t>
            </a: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44990826"/>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160</a:t>
            </a:fld>
            <a:endParaRPr/>
          </a:p>
        </p:txBody>
      </p:sp>
      <p:sp>
        <p:nvSpPr>
          <p:cNvPr id="84" name="Shape 84"/>
          <p:cNvSpPr>
            <a:spLocks noGrp="1"/>
          </p:cNvSpPr>
          <p:nvPr>
            <p:ph type="title"/>
          </p:nvPr>
        </p:nvSpPr>
        <p:spPr>
          <a:prstGeom prst="rect">
            <a:avLst/>
          </a:prstGeom>
        </p:spPr>
        <p:txBody>
          <a:bodyPr/>
          <a:lstStyle/>
          <a:p>
            <a:r>
              <a:rPr lang="en-US" dirty="0"/>
              <a:t>HAVING Example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HAVING Example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list the number of titles and average revenue for the types with average revenue more than $1 million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type,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COUNT(price) AS "COUNT(price)",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AVG(price * sales) AS "AVG revenue"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GROUP BY type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HAVING AVG(price * sales) &gt; 1000000;</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28864726"/>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161</a:t>
            </a:fld>
            <a:endParaRPr/>
          </a:p>
        </p:txBody>
      </p:sp>
      <p:sp>
        <p:nvSpPr>
          <p:cNvPr id="84" name="Shape 84"/>
          <p:cNvSpPr>
            <a:spLocks noGrp="1"/>
          </p:cNvSpPr>
          <p:nvPr>
            <p:ph type="title"/>
          </p:nvPr>
        </p:nvSpPr>
        <p:spPr>
          <a:prstGeom prst="rect">
            <a:avLst/>
          </a:prstGeom>
        </p:spPr>
        <p:txBody>
          <a:bodyPr/>
          <a:lstStyle/>
          <a:p>
            <a:r>
              <a:rPr lang="en-US" dirty="0"/>
              <a:t>Exercise: Working with Aggregate Data (1/3)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uses </a:t>
            </a:r>
            <a:r>
              <a:rPr lang="en-US" sz="1800" b="1" dirty="0" err="1"/>
              <a:t>soccerbooks.sql</a:t>
            </a:r>
            <a:r>
              <a:rPr lang="en-US" sz="1800" b="1" dirty="0"/>
              <a:t>. The answers are in </a:t>
            </a:r>
            <a:r>
              <a:rPr lang="en-US" sz="1800" b="1" dirty="0" err="1"/>
              <a:t>AnswersAggregate.sql</a:t>
            </a:r>
            <a:r>
              <a:rPr lang="en-US" sz="1800" b="1" dirty="0"/>
              <a:t> </a:t>
            </a:r>
            <a:r>
              <a:rPr lang="en-US" sz="1800" dirty="0"/>
              <a:t> </a:t>
            </a:r>
          </a:p>
          <a:p>
            <a:pPr marL="342900" lvl="0" indent="-342900">
              <a:buFont typeface="+mj-lt"/>
              <a:buAutoNum type="arabicPeriod"/>
            </a:pPr>
            <a:r>
              <a:rPr lang="en-US" sz="1800" dirty="0"/>
              <a:t>Get total sales from the titles table, grouping by type.</a:t>
            </a:r>
          </a:p>
          <a:p>
            <a:pPr marL="342900" lvl="0" indent="-342900">
              <a:buFont typeface="+mj-lt"/>
              <a:buAutoNum type="arabicPeriod"/>
            </a:pPr>
            <a:r>
              <a:rPr lang="en-US" sz="1800" dirty="0"/>
              <a:t>List the minimum and maximum sales from the titles tables. </a:t>
            </a:r>
          </a:p>
          <a:p>
            <a:pPr marL="342900" lvl="0" indent="-342900">
              <a:buFont typeface="+mj-lt"/>
              <a:buAutoNum type="arabicPeriod"/>
            </a:pPr>
            <a:r>
              <a:rPr lang="en-US" sz="1800" dirty="0"/>
              <a:t>Find the title of the book with the highest sales.</a:t>
            </a:r>
          </a:p>
          <a:p>
            <a:pPr marL="342900" lvl="0" indent="-342900">
              <a:buFont typeface="+mj-lt"/>
              <a:buAutoNum type="arabicPeriod"/>
            </a:pPr>
            <a:r>
              <a:rPr lang="en-US" sz="1800" dirty="0"/>
              <a:t>Select the lowest price from the titles table, and output it using an alias.</a:t>
            </a:r>
          </a:p>
          <a:p>
            <a:pPr marL="342900" lvl="0" indent="-342900">
              <a:buFont typeface="+mj-lt"/>
              <a:buAutoNum type="arabicPeriod"/>
            </a:pPr>
            <a:r>
              <a:rPr lang="en-US" sz="1800" dirty="0"/>
              <a:t>Select the earliest publication date from the titles table, and output it using an alias. </a:t>
            </a:r>
          </a:p>
          <a:p>
            <a:pPr marL="342900" lvl="0" indent="-342900">
              <a:buFont typeface="+mj-lt"/>
              <a:buAutoNum type="arabicPeriod"/>
            </a:pPr>
            <a:r>
              <a:rPr lang="en-US" sz="1800" dirty="0"/>
              <a:t>Select the title of the history book with the smallest number of pages from the titles table, and output it using an alias. </a:t>
            </a:r>
          </a:p>
          <a:p>
            <a:pPr marL="342900" lvl="0" indent="-342900">
              <a:buFont typeface="+mj-lt"/>
              <a:buAutoNum type="arabicPeriod"/>
            </a:pPr>
            <a:r>
              <a:rPr lang="en-US" sz="1800" dirty="0"/>
              <a:t>Select the last name of authors that comes last alphabetically.  </a:t>
            </a:r>
          </a:p>
          <a:p>
            <a:pPr marL="342900" lvl="0" indent="-342900">
              <a:buFont typeface="+mj-lt"/>
              <a:buAutoNum type="arabicPeriod"/>
            </a:pPr>
            <a:r>
              <a:rPr lang="en-US" sz="1800" dirty="0"/>
              <a:t>Output the min and max price and the range.</a:t>
            </a:r>
          </a:p>
          <a:p>
            <a:pPr marL="342900" lvl="0" indent="-342900">
              <a:buFont typeface="+mj-lt"/>
              <a:buAutoNum type="arabicPeriod"/>
            </a:pPr>
            <a:r>
              <a:rPr lang="en-US" sz="1800" dirty="0"/>
              <a:t>Output the maximum revenue (price times sales) for history books.</a:t>
            </a:r>
          </a:p>
          <a:p>
            <a:pPr marL="342900" lvl="0" indent="-342900">
              <a:buFont typeface="+mj-lt"/>
              <a:buAutoNum type="arabicPeriod"/>
            </a:pPr>
            <a:r>
              <a:rPr lang="en-US" sz="1800" dirty="0"/>
              <a:t>Output total advances from the royalties table. </a:t>
            </a:r>
          </a:p>
          <a:p>
            <a:pPr marL="342900" lvl="0" indent="-342900">
              <a:buFont typeface="+mj-lt"/>
              <a:buAutoNum type="arabicPeriod"/>
            </a:pPr>
            <a:r>
              <a:rPr lang="en-US" sz="1800" dirty="0"/>
              <a:t>Output total sales, price and revenue from titles.</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6500334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162</a:t>
            </a:fld>
            <a:endParaRPr/>
          </a:p>
        </p:txBody>
      </p:sp>
      <p:sp>
        <p:nvSpPr>
          <p:cNvPr id="84" name="Shape 84"/>
          <p:cNvSpPr>
            <a:spLocks noGrp="1"/>
          </p:cNvSpPr>
          <p:nvPr>
            <p:ph type="title"/>
          </p:nvPr>
        </p:nvSpPr>
        <p:spPr>
          <a:prstGeom prst="rect">
            <a:avLst/>
          </a:prstGeom>
        </p:spPr>
        <p:txBody>
          <a:bodyPr/>
          <a:lstStyle/>
          <a:p>
            <a:r>
              <a:rPr lang="en-US" dirty="0"/>
              <a:t>Exercise: Working with Aggregate Data (2/3)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lvl="0" indent="-342900">
              <a:buFont typeface="+mj-lt"/>
              <a:buAutoNum type="arabicPeriod" startAt="12"/>
            </a:pPr>
            <a:r>
              <a:rPr lang="en-US" sz="1800" dirty="0"/>
              <a:t>Output the total sales of books from the year 2015. </a:t>
            </a:r>
          </a:p>
          <a:p>
            <a:pPr marL="342900" lvl="0" indent="-342900">
              <a:buFont typeface="+mj-lt"/>
              <a:buAutoNum type="arabicPeriod" startAt="12"/>
            </a:pPr>
            <a:r>
              <a:rPr lang="en-US" sz="1800" dirty="0"/>
              <a:t>Get the average sales of biographies by including nulls (replaced by zeroes) in the calculation</a:t>
            </a:r>
          </a:p>
          <a:p>
            <a:pPr marL="342900" lvl="0" indent="-342900">
              <a:buFont typeface="+mj-lt"/>
              <a:buAutoNum type="arabicPeriod" startAt="12"/>
            </a:pPr>
            <a:r>
              <a:rPr lang="en-US" sz="1800" dirty="0"/>
              <a:t>Find the mode of book prices in the sample database. Hint:</a:t>
            </a:r>
          </a:p>
          <a:p>
            <a:r>
              <a:rPr lang="en-US" sz="1800" dirty="0">
                <a:latin typeface="Courier New" panose="02070309020205020404" pitchFamily="49" charset="0"/>
                <a:cs typeface="Courier New" panose="02070309020205020404" pitchFamily="49" charset="0"/>
              </a:rPr>
              <a:t>SELECT price, COUNT(*) AS frequency</a:t>
            </a:r>
          </a:p>
          <a:p>
            <a:r>
              <a:rPr lang="en-US" sz="1800" dirty="0">
                <a:latin typeface="Courier New" panose="02070309020205020404" pitchFamily="49" charset="0"/>
                <a:cs typeface="Courier New" panose="02070309020205020404" pitchFamily="49" charset="0"/>
              </a:rPr>
              <a:t>	FROM titles</a:t>
            </a:r>
          </a:p>
          <a:p>
            <a:r>
              <a:rPr lang="en-US" sz="1800" dirty="0">
                <a:latin typeface="Courier New" panose="02070309020205020404" pitchFamily="49" charset="0"/>
                <a:cs typeface="Courier New" panose="02070309020205020404" pitchFamily="49" charset="0"/>
              </a:rPr>
              <a:t>	GROUP BY price</a:t>
            </a:r>
          </a:p>
          <a:p>
            <a:r>
              <a:rPr lang="en-US" sz="1800" dirty="0">
                <a:latin typeface="Courier New" panose="02070309020205020404" pitchFamily="49" charset="0"/>
                <a:cs typeface="Courier New" panose="02070309020205020404" pitchFamily="49" charset="0"/>
              </a:rPr>
              <a:t>	HAVING COUNT(*) &gt;= ALL(SELECT COUNT(*) FROM titles GROUP BY 	price);</a:t>
            </a:r>
          </a:p>
          <a:p>
            <a:pPr marL="342900" lvl="0" indent="-342900">
              <a:buFont typeface="+mj-lt"/>
              <a:buAutoNum type="arabicPeriod" startAt="15"/>
            </a:pPr>
            <a:r>
              <a:rPr lang="en-US" sz="1800" dirty="0"/>
              <a:t>List the number of books each author wrote (or cowrote).</a:t>
            </a:r>
          </a:p>
          <a:p>
            <a:pPr marL="342900" lvl="0" indent="-342900">
              <a:buFont typeface="+mj-lt"/>
              <a:buAutoNum type="arabicPeriod" startAt="15"/>
            </a:pPr>
            <a:r>
              <a:rPr lang="en-US" sz="1800" dirty="0"/>
              <a:t>Add WHERE and ORDER BY clauses to cull books priced less than $13 and sort the result by descending total sales.</a:t>
            </a:r>
          </a:p>
          <a:p>
            <a:pPr marL="342900" lvl="0" indent="-342900">
              <a:buFont typeface="+mj-lt"/>
              <a:buAutoNum type="arabicPeriod" startAt="15"/>
            </a:pPr>
            <a:r>
              <a:rPr lang="en-US" sz="1800" dirty="0"/>
              <a:t>List the number of books of each type for each publisher, sorted by descending count within ascending publisher ID</a:t>
            </a:r>
          </a:p>
          <a:p>
            <a:pPr marL="342900" lvl="0" indent="-342900">
              <a:buFont typeface="+mj-lt"/>
              <a:buAutoNum type="arabicPeriod" startAt="15"/>
            </a:pPr>
            <a:endParaRPr lang="en-US" sz="1800" dirty="0"/>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030312063"/>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163</a:t>
            </a:fld>
            <a:endParaRPr/>
          </a:p>
        </p:txBody>
      </p:sp>
      <p:sp>
        <p:nvSpPr>
          <p:cNvPr id="84" name="Shape 84"/>
          <p:cNvSpPr>
            <a:spLocks noGrp="1"/>
          </p:cNvSpPr>
          <p:nvPr>
            <p:ph type="title"/>
          </p:nvPr>
        </p:nvSpPr>
        <p:spPr>
          <a:prstGeom prst="rect">
            <a:avLst/>
          </a:prstGeom>
        </p:spPr>
        <p:txBody>
          <a:bodyPr/>
          <a:lstStyle/>
          <a:p>
            <a:r>
              <a:rPr lang="en-US" dirty="0"/>
              <a:t>Exercise: Working with Aggregate Data (3/3)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indent="-342900">
              <a:buFont typeface="+mj-lt"/>
              <a:buAutoNum type="arabicPeriod" startAt="18"/>
            </a:pPr>
            <a:r>
              <a:rPr lang="en-US" sz="1800" dirty="0"/>
              <a:t>Group books in $10 price intervals: Hint: use the function </a:t>
            </a:r>
            <a:r>
              <a:rPr lang="en-US" sz="1800" dirty="0">
                <a:latin typeface="Courier New" panose="02070309020205020404" pitchFamily="49" charset="0"/>
                <a:cs typeface="Courier New" panose="02070309020205020404" pitchFamily="49" charset="0"/>
              </a:rPr>
              <a:t>FLOOR(x)</a:t>
            </a:r>
            <a:r>
              <a:rPr lang="en-US" sz="1800" dirty="0"/>
              <a:t> to categorize numeric values. </a:t>
            </a:r>
            <a:r>
              <a:rPr lang="en-US" sz="1800" dirty="0">
                <a:latin typeface="Courier New" panose="02070309020205020404" pitchFamily="49" charset="0"/>
                <a:cs typeface="Courier New" panose="02070309020205020404" pitchFamily="49" charset="0"/>
              </a:rPr>
              <a:t>FLOOR(x)</a:t>
            </a:r>
            <a:r>
              <a:rPr lang="en-US" sz="1800" dirty="0"/>
              <a:t> returns the greatest integer that is lower than x.</a:t>
            </a:r>
          </a:p>
          <a:p>
            <a:pPr marL="342900" lvl="0" indent="-342900">
              <a:buFont typeface="+mj-lt"/>
              <a:buAutoNum type="arabicPeriod" startAt="18"/>
            </a:pPr>
            <a:r>
              <a:rPr lang="en-US" sz="1800" dirty="0"/>
              <a:t>List the number of books written (or cowritten) by each author who has written three or more books.</a:t>
            </a:r>
          </a:p>
          <a:p>
            <a:pPr marL="342900" lvl="0" indent="-342900">
              <a:buFont typeface="+mj-lt"/>
              <a:buAutoNum type="arabicPeriod" startAt="18"/>
            </a:pPr>
            <a:r>
              <a:rPr lang="en-US" sz="1800" dirty="0"/>
              <a:t>List the number of titles and average revenue for the types with average revenue more than $1 million.</a:t>
            </a:r>
          </a:p>
          <a:p>
            <a:pPr marL="342900" lvl="0" indent="-342900">
              <a:buFont typeface="+mj-lt"/>
              <a:buAutoNum type="arabicPeriod" startAt="18"/>
            </a:pPr>
            <a:r>
              <a:rPr lang="en-US" sz="1800" dirty="0"/>
              <a:t>List the number of books of each type for each publisher, for publishers with more than one title of a type.</a:t>
            </a:r>
          </a:p>
          <a:p>
            <a:pPr marL="342900" lvl="0" indent="-342900">
              <a:buFont typeface="+mj-lt"/>
              <a:buAutoNum type="arabicPeriod" startAt="18"/>
            </a:pPr>
            <a:r>
              <a:rPr lang="en-US" sz="1800" dirty="0"/>
              <a:t>For books from publishers P03 and P04, list the total sales and average price by type, for types with more than $10,000 total sales and less than $20 average price.</a:t>
            </a:r>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923470337"/>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Joins</a:t>
            </a:r>
          </a:p>
        </p:txBody>
      </p:sp>
    </p:spTree>
    <p:extLst>
      <p:ext uri="{BB962C8B-B14F-4D97-AF65-F5344CB8AC3E}">
        <p14:creationId xmlns:p14="http://schemas.microsoft.com/office/powerpoint/2010/main" val="3584390045"/>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165</a:t>
            </a:fld>
            <a:endParaRPr/>
          </a:p>
        </p:txBody>
      </p:sp>
      <p:sp>
        <p:nvSpPr>
          <p:cNvPr id="84" name="Shape 84"/>
          <p:cNvSpPr>
            <a:spLocks noGrp="1"/>
          </p:cNvSpPr>
          <p:nvPr>
            <p:ph type="title"/>
          </p:nvPr>
        </p:nvSpPr>
        <p:spPr>
          <a:prstGeom prst="rect">
            <a:avLst/>
          </a:prstGeom>
        </p:spPr>
        <p:txBody>
          <a:bodyPr/>
          <a:lstStyle/>
          <a:p>
            <a:r>
              <a:rPr lang="en-US" dirty="0"/>
              <a:t>Joins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Joins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Joins retrieve rows from multiple tables simultaneously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operation that uses related columns to combine rows from two input tables into one result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Can chain joins to retrieve rows from an unlimited number of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 names must be unique within a table but can be reused in other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identify an otherwise-ambiguous column uniquely in a query that involves multiple tables, use its qualified name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name followed by a dot and the name of the column in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Tables must have different names within a database, so a qualified name identifies a single column uniquely within the entire database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73011738"/>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166</a:t>
            </a:fld>
            <a:endParaRPr/>
          </a:p>
        </p:txBody>
      </p:sp>
      <p:sp>
        <p:nvSpPr>
          <p:cNvPr id="84" name="Shape 84"/>
          <p:cNvSpPr>
            <a:spLocks noGrp="1"/>
          </p:cNvSpPr>
          <p:nvPr>
            <p:ph type="title"/>
          </p:nvPr>
        </p:nvSpPr>
        <p:spPr>
          <a:prstGeom prst="rect">
            <a:avLst/>
          </a:prstGeom>
        </p:spPr>
        <p:txBody>
          <a:bodyPr/>
          <a:lstStyle/>
          <a:p>
            <a:r>
              <a:rPr lang="en-US" dirty="0"/>
              <a:t>Table Aliases with AS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Table Aliases with AS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Table aliases, also called correlation names in the context of subqueries: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Save typing</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Reduce statement clutter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Exist only for the duration of a statement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appear in the result (unlike column aliases)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change the name of a table in the database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Tables aliases make queries shorter and easier to read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clause or </a:t>
            </a:r>
            <a:r>
              <a:rPr lang="en-US" sz="1800" dirty="0">
                <a:latin typeface="Courier New" panose="02070309020205020404" pitchFamily="49" charset="0"/>
                <a:ea typeface="Verdana" panose="020B0604030504040204" pitchFamily="34" charset="0"/>
                <a:cs typeface="Courier New" panose="02070309020205020404" pitchFamily="49" charset="0"/>
              </a:rPr>
              <a:t>JOIN</a:t>
            </a:r>
            <a:r>
              <a:rPr lang="en-US" sz="1800" dirty="0">
                <a:latin typeface="Verdana" panose="020B0604030504040204" pitchFamily="34" charset="0"/>
                <a:ea typeface="Verdana" panose="020B0604030504040204" pitchFamily="34" charset="0"/>
                <a:cs typeface="Courier New" panose="02070309020205020404" pitchFamily="49" charset="0"/>
              </a:rPr>
              <a:t> clause: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 [AS] </a:t>
            </a:r>
            <a:r>
              <a:rPr lang="en-US" sz="1800" i="1" dirty="0">
                <a:latin typeface="Courier New" panose="02070309020205020404" pitchFamily="49" charset="0"/>
                <a:ea typeface="Verdana" panose="020B0604030504040204" pitchFamily="34" charset="0"/>
                <a:cs typeface="Courier New" panose="02070309020205020404" pitchFamily="49" charset="0"/>
              </a:rPr>
              <a:t>alias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omit the keyword </a:t>
            </a:r>
            <a:r>
              <a:rPr lang="en-US" sz="1800" dirty="0">
                <a:latin typeface="Courier New" panose="02070309020205020404" pitchFamily="49" charset="0"/>
                <a:ea typeface="Verdana" panose="020B0604030504040204" pitchFamily="34" charset="0"/>
                <a:cs typeface="Courier New" panose="02070309020205020404" pitchFamily="49" charset="0"/>
              </a:rPr>
              <a:t>AS</a:t>
            </a:r>
            <a:r>
              <a:rPr lang="en-US" sz="1800" dirty="0">
                <a:latin typeface="Verdana" panose="020B0604030504040204" pitchFamily="34" charset="0"/>
                <a:ea typeface="Verdana" panose="020B0604030504040204" pitchFamily="34" charset="0"/>
                <a:cs typeface="Courier New" panose="02070309020205020404" pitchFamily="49" charset="0"/>
              </a:rPr>
              <a:t> when you create a table alias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Best practice: keep table aliases short, one or two characters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alias name hides a table name; if you alias a table, you must use its alias in all qualified references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table’s alias must be unique within the same SQL statement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03956669"/>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167</a:t>
            </a:fld>
            <a:endParaRPr/>
          </a:p>
        </p:txBody>
      </p:sp>
      <p:sp>
        <p:nvSpPr>
          <p:cNvPr id="84" name="Shape 84"/>
          <p:cNvSpPr>
            <a:spLocks noGrp="1"/>
          </p:cNvSpPr>
          <p:nvPr>
            <p:ph type="title"/>
          </p:nvPr>
        </p:nvSpPr>
        <p:spPr>
          <a:prstGeom prst="rect">
            <a:avLst/>
          </a:prstGeom>
        </p:spPr>
        <p:txBody>
          <a:bodyPr/>
          <a:lstStyle/>
          <a:p>
            <a:r>
              <a:rPr lang="en-US" dirty="0"/>
              <a:t>Types of Joins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Types of Joins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Inner join: the most common type of join that uses a comparison operator to match rows from two tables based on the values in common columns from each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Cross join: returns all rows from the first table in which each row from the first table is combined with all rows from the second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Natural join: join that compares, for equality, all the columns in the first table with corresponding columns that have the same name in the second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Left outer join: returns all the rows from the left table, not just the ones in which the joined columns match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row in the left table has no matching rows in the right table, the associated result row contains nulls for all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-clause columns coming from the right table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Right outer join: the reverse of a left outer join. All rows from the right table are returned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Nulls are returned for the left table if a right-table row has no matching left-table row</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47669566"/>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168</a:t>
            </a:fld>
            <a:endParaRPr/>
          </a:p>
        </p:txBody>
      </p:sp>
      <p:sp>
        <p:nvSpPr>
          <p:cNvPr id="84" name="Shape 84"/>
          <p:cNvSpPr>
            <a:spLocks noGrp="1"/>
          </p:cNvSpPr>
          <p:nvPr>
            <p:ph type="title"/>
          </p:nvPr>
        </p:nvSpPr>
        <p:spPr>
          <a:prstGeom prst="rect">
            <a:avLst/>
          </a:prstGeom>
        </p:spPr>
        <p:txBody>
          <a:bodyPr/>
          <a:lstStyle/>
          <a:p>
            <a:r>
              <a:rPr lang="en-US" dirty="0"/>
              <a:t>Types of Joins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Types of Joins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Full outer join: returns all rows in both the left and right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row has no match in the other table, the SELECT-clause columns from the other table contain nulls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there is a match between the tables, the entire result row contains values from both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Self- join: a join of a table to itself</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01267077"/>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169</a:t>
            </a:fld>
            <a:endParaRPr/>
          </a:p>
        </p:txBody>
      </p:sp>
      <p:sp>
        <p:nvSpPr>
          <p:cNvPr id="84" name="Shape 84"/>
          <p:cNvSpPr>
            <a:spLocks noGrp="1"/>
          </p:cNvSpPr>
          <p:nvPr>
            <p:ph type="title"/>
          </p:nvPr>
        </p:nvSpPr>
        <p:spPr>
          <a:prstGeom prst="rect">
            <a:avLst/>
          </a:prstGeom>
        </p:spPr>
        <p:txBody>
          <a:bodyPr/>
          <a:lstStyle/>
          <a:p>
            <a:r>
              <a:rPr lang="en-US" dirty="0"/>
              <a:t>Create a Join with JOIN or WHERE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 Join with JOIN or WHERE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table1 </a:t>
            </a:r>
            <a:r>
              <a:rPr lang="en-US" sz="1800" dirty="0" err="1">
                <a:latin typeface="Courier New" panose="02070309020205020404" pitchFamily="49" charset="0"/>
                <a:ea typeface="Verdana" panose="020B0604030504040204" pitchFamily="34" charset="0"/>
                <a:cs typeface="Courier New" panose="02070309020205020404" pitchFamily="49" charset="0"/>
              </a:rPr>
              <a:t>join_type</a:t>
            </a:r>
            <a:r>
              <a:rPr lang="en-US" sz="1800" dirty="0">
                <a:latin typeface="Courier New" panose="02070309020205020404" pitchFamily="49" charset="0"/>
                <a:ea typeface="Verdana" panose="020B0604030504040204" pitchFamily="34" charset="0"/>
                <a:cs typeface="Courier New" panose="02070309020205020404" pitchFamily="49" charset="0"/>
              </a:rPr>
              <a:t> table2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a:t>
            </a:r>
            <a:r>
              <a:rPr lang="en-US" sz="1800" dirty="0" err="1">
                <a:latin typeface="Courier New" panose="02070309020205020404" pitchFamily="49" charset="0"/>
                <a:ea typeface="Verdana" panose="020B0604030504040204" pitchFamily="34" charset="0"/>
                <a:cs typeface="Courier New" panose="02070309020205020404" pitchFamily="49" charset="0"/>
              </a:rPr>
              <a:t>join_conditions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search_condition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[GROUP BY </a:t>
            </a:r>
            <a:r>
              <a:rPr lang="en-US" sz="1800" dirty="0" err="1">
                <a:latin typeface="Courier New" panose="02070309020205020404" pitchFamily="49" charset="0"/>
                <a:ea typeface="Verdana" panose="020B0604030504040204" pitchFamily="34" charset="0"/>
                <a:cs typeface="Courier New" panose="02070309020205020404" pitchFamily="49" charset="0"/>
              </a:rPr>
              <a:t>grouping_columns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[HAVING </a:t>
            </a:r>
            <a:r>
              <a:rPr lang="en-US" sz="1800" dirty="0" err="1">
                <a:latin typeface="Courier New" panose="02070309020205020404" pitchFamily="49" charset="0"/>
                <a:ea typeface="Verdana" panose="020B0604030504040204" pitchFamily="34" charset="0"/>
                <a:cs typeface="Courier New" panose="02070309020205020404" pitchFamily="49" charset="0"/>
              </a:rPr>
              <a:t>search_condition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[ORDER BY </a:t>
            </a:r>
            <a:r>
              <a:rPr lang="en-US" sz="1800" dirty="0" err="1">
                <a:latin typeface="Courier New" panose="02070309020205020404" pitchFamily="49" charset="0"/>
                <a:ea typeface="Verdana" panose="020B0604030504040204" pitchFamily="34" charset="0"/>
                <a:cs typeface="Courier New" panose="02070309020205020404" pitchFamily="49" charset="0"/>
              </a:rPr>
              <a:t>sort_columns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8667203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84" name="Shape 84"/>
          <p:cNvSpPr>
            <a:spLocks noGrp="1"/>
          </p:cNvSpPr>
          <p:nvPr>
            <p:ph type="title"/>
          </p:nvPr>
        </p:nvSpPr>
        <p:spPr>
          <a:prstGeom prst="rect">
            <a:avLst/>
          </a:prstGeom>
        </p:spPr>
        <p:txBody>
          <a:bodyPr/>
          <a:lstStyle/>
          <a:p>
            <a:r>
              <a:rPr lang="en-US" dirty="0"/>
              <a:t>Tables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relational database is a collection of one or more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is the database structure that holds data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table has information about a specific entity type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entity type is a class of distinguishable real-world objects, events, or concepts with common properties—patients, movies, genes, weather conditions, invoices, projects, or appointments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employees vs. managers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It is two-dimensional, with rows and columns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Holds a value at every spot where row and column intersect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at least one column and row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Can be an empty table with no rows </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 unique name in that database/ schema</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rows and columns of a table are </a:t>
            </a:r>
            <a:r>
              <a:rPr lang="en-US" sz="1400" i="1" dirty="0">
                <a:latin typeface="Verdana" panose="020B0604030504040204" pitchFamily="34" charset="0"/>
                <a:ea typeface="Verdana" panose="020B0604030504040204" pitchFamily="34" charset="0"/>
                <a:cs typeface="Courier New" panose="02070309020205020404" pitchFamily="49" charset="0"/>
              </a:rPr>
              <a:t>unordered</a:t>
            </a:r>
            <a:r>
              <a:rPr lang="en-US" sz="1400" dirty="0">
                <a:latin typeface="Verdana" panose="020B0604030504040204" pitchFamily="34" charset="0"/>
                <a:ea typeface="Verdana" panose="020B0604030504040204" pitchFamily="34" charset="0"/>
                <a:cs typeface="Courier New" panose="02070309020205020404" pitchFamily="49" charset="0"/>
              </a:rPr>
              <a:t> -- the order is irrelevant in regards to the meaning of the table and the information in it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634723357"/>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170</a:t>
            </a:fld>
            <a:endParaRPr/>
          </a:p>
        </p:txBody>
      </p:sp>
      <p:sp>
        <p:nvSpPr>
          <p:cNvPr id="84" name="Shape 84"/>
          <p:cNvSpPr>
            <a:spLocks noGrp="1"/>
          </p:cNvSpPr>
          <p:nvPr>
            <p:ph type="title"/>
          </p:nvPr>
        </p:nvSpPr>
        <p:spPr>
          <a:prstGeom prst="rect">
            <a:avLst/>
          </a:prstGeom>
        </p:spPr>
        <p:txBody>
          <a:bodyPr/>
          <a:lstStyle/>
          <a:p>
            <a:r>
              <a:rPr lang="en-US" dirty="0"/>
              <a:t>Create an INNER JOIN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an INNER JOIN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INNER JOIN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Uses a comparison operator (=, &lt;&gt;, &lt;, &lt;=, &gt;, or &gt;=) to match rows from two tables based on values in common columns from each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Could retrieve all rows in which the author identifier (the column </a:t>
            </a:r>
            <a:r>
              <a:rPr lang="en-US" sz="1400" dirty="0" err="1">
                <a:latin typeface="Verdana" panose="020B0604030504040204" pitchFamily="34" charset="0"/>
                <a:ea typeface="Verdana" panose="020B0604030504040204" pitchFamily="34" charset="0"/>
                <a:cs typeface="Courier New" panose="02070309020205020404" pitchFamily="49" charset="0"/>
              </a:rPr>
              <a:t>au_id</a:t>
            </a:r>
            <a:r>
              <a:rPr lang="en-US" sz="1400" dirty="0">
                <a:latin typeface="Verdana" panose="020B0604030504040204" pitchFamily="34" charset="0"/>
                <a:ea typeface="Verdana" panose="020B0604030504040204" pitchFamily="34" charset="0"/>
                <a:cs typeface="Courier New" panose="02070309020205020404" pitchFamily="49" charset="0"/>
              </a:rPr>
              <a:t>) is the same in both the tables authors and </a:t>
            </a:r>
            <a:r>
              <a:rPr lang="en-US" sz="1400" dirty="0" err="1">
                <a:latin typeface="Verdana" panose="020B0604030504040204" pitchFamily="34" charset="0"/>
                <a:ea typeface="Verdana" panose="020B0604030504040204" pitchFamily="34" charset="0"/>
                <a:cs typeface="Courier New" panose="02070309020205020404" pitchFamily="49" charset="0"/>
              </a:rPr>
              <a:t>title_authors</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Returns a result that contains only joined rows that satisfy the join condition(s)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the most common type of join.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INNER JOIN table2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a:t>
            </a:r>
            <a:r>
              <a:rPr lang="en-US" sz="1800" dirty="0" err="1">
                <a:latin typeface="Courier New" panose="02070309020205020404" pitchFamily="49" charset="0"/>
                <a:ea typeface="Verdana" panose="020B0604030504040204" pitchFamily="34" charset="0"/>
                <a:cs typeface="Courier New" panose="02070309020205020404" pitchFamily="49" charset="0"/>
              </a:rPr>
              <a:t>join_conditions</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02615291"/>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171</a:t>
            </a:fld>
            <a:endParaRPr/>
          </a:p>
        </p:txBody>
      </p:sp>
      <p:sp>
        <p:nvSpPr>
          <p:cNvPr id="84" name="Shape 84"/>
          <p:cNvSpPr>
            <a:spLocks noGrp="1"/>
          </p:cNvSpPr>
          <p:nvPr>
            <p:ph type="title"/>
          </p:nvPr>
        </p:nvSpPr>
        <p:spPr>
          <a:prstGeom prst="rect">
            <a:avLst/>
          </a:prstGeom>
        </p:spPr>
        <p:txBody>
          <a:bodyPr/>
          <a:lstStyle/>
          <a:p>
            <a:r>
              <a:rPr lang="en-US" dirty="0"/>
              <a:t>Create an INNER JOIN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an INNER JOIN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columns is one or more comma-separated expressions or column names from </a:t>
            </a:r>
            <a:r>
              <a:rPr lang="en-US" sz="1800" i="1" dirty="0">
                <a:latin typeface="Verdana" panose="020B0604030504040204" pitchFamily="34" charset="0"/>
                <a:ea typeface="Verdana" panose="020B0604030504040204" pitchFamily="34" charset="0"/>
                <a:cs typeface="Courier New" panose="02070309020205020404" pitchFamily="49" charset="0"/>
              </a:rPr>
              <a:t>table1</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i="1" dirty="0">
                <a:latin typeface="Verdana" panose="020B0604030504040204" pitchFamily="34" charset="0"/>
                <a:ea typeface="Verdana" panose="020B0604030504040204" pitchFamily="34" charset="0"/>
                <a:cs typeface="Courier New" panose="02070309020205020404" pitchFamily="49" charset="0"/>
              </a:rPr>
              <a:t>table2</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i="1" dirty="0">
                <a:latin typeface="Verdana" panose="020B0604030504040204" pitchFamily="34" charset="0"/>
                <a:ea typeface="Verdana" panose="020B0604030504040204" pitchFamily="34" charset="0"/>
                <a:cs typeface="Courier New" panose="02070309020205020404" pitchFamily="49" charset="0"/>
              </a:rPr>
              <a:t>table1</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i="1" dirty="0">
                <a:latin typeface="Verdana" panose="020B0604030504040204" pitchFamily="34" charset="0"/>
                <a:ea typeface="Verdana" panose="020B0604030504040204" pitchFamily="34" charset="0"/>
                <a:cs typeface="Courier New" panose="02070309020205020404" pitchFamily="49" charset="0"/>
              </a:rPr>
              <a:t>table2</a:t>
            </a:r>
            <a:r>
              <a:rPr lang="en-US" sz="1800" dirty="0">
                <a:latin typeface="Verdana" panose="020B0604030504040204" pitchFamily="34" charset="0"/>
                <a:ea typeface="Verdana" panose="020B0604030504040204" pitchFamily="34" charset="0"/>
                <a:cs typeface="Courier New" panose="02070309020205020404" pitchFamily="49" charset="0"/>
              </a:rPr>
              <a:t> are the names of the joined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tables have some column names in common, qualify those column names with the names of the tables.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err="1">
                <a:latin typeface="Verdana" panose="020B0604030504040204" pitchFamily="34" charset="0"/>
                <a:ea typeface="Verdana" panose="020B0604030504040204" pitchFamily="34" charset="0"/>
                <a:cs typeface="Courier New" panose="02070309020205020404" pitchFamily="49" charset="0"/>
              </a:rPr>
              <a:t>join_conditions</a:t>
            </a:r>
            <a:r>
              <a:rPr lang="en-US" sz="1800" dirty="0">
                <a:latin typeface="Verdana" panose="020B0604030504040204" pitchFamily="34" charset="0"/>
                <a:ea typeface="Verdana" panose="020B0604030504040204" pitchFamily="34" charset="0"/>
                <a:cs typeface="Courier New" panose="02070309020205020404" pitchFamily="49" charset="0"/>
              </a:rPr>
              <a:t> specifies one or more join conditions to be evaluated for each pair of joined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join condition takes this form:</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[table1.]column op[table2.]column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op usually is = but can be any comparison operator: =, &lt;&gt;, &lt;, &lt;=, &gt;, or &gt;=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combine multiple join conditions with </a:t>
            </a:r>
            <a:r>
              <a:rPr lang="en-US" sz="1800" dirty="0">
                <a:latin typeface="Courier New" panose="02070309020205020404" pitchFamily="49" charset="0"/>
                <a:ea typeface="Verdana" panose="020B0604030504040204" pitchFamily="34" charset="0"/>
                <a:cs typeface="Courier New" panose="02070309020205020404" pitchFamily="49" charset="0"/>
              </a:rPr>
              <a:t>AND</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err="1">
                <a:latin typeface="Courier New" panose="02070309020205020404" pitchFamily="49" charset="0"/>
                <a:ea typeface="Verdana" panose="020B0604030504040204" pitchFamily="34" charset="0"/>
                <a:cs typeface="Courier New" panose="02070309020205020404" pitchFamily="49" charset="0"/>
              </a:rPr>
              <a:t>OR</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22075323"/>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172</a:t>
            </a:fld>
            <a:endParaRPr/>
          </a:p>
        </p:txBody>
      </p:sp>
      <p:sp>
        <p:nvSpPr>
          <p:cNvPr id="84" name="Shape 84"/>
          <p:cNvSpPr>
            <a:spLocks noGrp="1"/>
          </p:cNvSpPr>
          <p:nvPr>
            <p:ph type="title"/>
          </p:nvPr>
        </p:nvSpPr>
        <p:spPr>
          <a:prstGeom prst="rect">
            <a:avLst/>
          </a:prstGeom>
        </p:spPr>
        <p:txBody>
          <a:bodyPr/>
          <a:lstStyle/>
          <a:p>
            <a:r>
              <a:rPr lang="en-US" dirty="0"/>
              <a:t>Create an OUTER JOIN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an OUTER JOIN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outer join returns all rows from at least one of the tables, provided that those rows meet any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HAVING</a:t>
            </a:r>
            <a:r>
              <a:rPr lang="en-US" sz="1800" dirty="0">
                <a:latin typeface="Verdana" panose="020B0604030504040204" pitchFamily="34" charset="0"/>
                <a:ea typeface="Verdana" panose="020B0604030504040204" pitchFamily="34" charset="0"/>
                <a:cs typeface="Courier New" panose="02070309020205020404" pitchFamily="49" charset="0"/>
              </a:rPr>
              <a:t> search conditions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Outer joins are useful for answering questions that involve missing quantities: authors who have written no books or classes with no enrolled students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Outer joins also are helpful for creating reports in which you want to list all the rows of one table along with matching rows from another table: all authors and any books that sold more than a given number of copies or all products with order quantities, including products no one ordered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Unlike other joins, the order in which you specify the tables in outer joins is important, so the two join operands are called the left table and the right table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546156694"/>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173</a:t>
            </a:fld>
            <a:endParaRPr/>
          </a:p>
        </p:txBody>
      </p:sp>
      <p:sp>
        <p:nvSpPr>
          <p:cNvPr id="84" name="Shape 84"/>
          <p:cNvSpPr>
            <a:spLocks noGrp="1"/>
          </p:cNvSpPr>
          <p:nvPr>
            <p:ph type="title"/>
          </p:nvPr>
        </p:nvSpPr>
        <p:spPr>
          <a:prstGeom prst="rect">
            <a:avLst/>
          </a:prstGeom>
        </p:spPr>
        <p:txBody>
          <a:bodyPr/>
          <a:lstStyle/>
          <a:p>
            <a:r>
              <a:rPr lang="en-US" dirty="0"/>
              <a:t>Types of OUTER JOIN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Types of OUTER JOIN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Left outer join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 of a left outer join includes all the rows from the left table specified in the LEFT OUTER JOIN clause, not just the rows in which the joined columns match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row in the left table has no matching rows in the right table, the associated row in the result contains nulls for all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-clause columns coming from the right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Right outer join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right outer join is the reverse of a left outer join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All rows from the right table are returned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Nulls are returned for the left table if a right-table row has no matching row in the left table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Full outer join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full outer join, which is a combination of left and right outer joins, returns all rows in both the left and right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row has no match in the other table, the SELECT-clause columns from the other table contain nulls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match occurs between the tables, the entire row in the result contains data values from both tables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251426392"/>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174</a:t>
            </a:fld>
            <a:endParaRPr/>
          </a:p>
        </p:txBody>
      </p:sp>
      <p:sp>
        <p:nvSpPr>
          <p:cNvPr id="84" name="Shape 84"/>
          <p:cNvSpPr>
            <a:spLocks noGrp="1"/>
          </p:cNvSpPr>
          <p:nvPr>
            <p:ph type="title"/>
          </p:nvPr>
        </p:nvSpPr>
        <p:spPr>
          <a:prstGeom prst="rect">
            <a:avLst/>
          </a:prstGeom>
        </p:spPr>
        <p:txBody>
          <a:bodyPr/>
          <a:lstStyle/>
          <a:p>
            <a:r>
              <a:rPr lang="en-US" dirty="0"/>
              <a:t>OUTER JOIN Syntax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OUTER JOIN Syntax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Left outer join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left_table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LEFT [OUTER] JOIN </a:t>
            </a:r>
            <a:r>
              <a:rPr lang="en-US" sz="1800" dirty="0" err="1">
                <a:latin typeface="Courier New" panose="02070309020205020404" pitchFamily="49" charset="0"/>
                <a:ea typeface="Verdana" panose="020B0604030504040204" pitchFamily="34" charset="0"/>
                <a:cs typeface="Courier New" panose="02070309020205020404" pitchFamily="49" charset="0"/>
              </a:rPr>
              <a:t>right_table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a:t>
            </a:r>
            <a:r>
              <a:rPr lang="en-US" sz="1800" dirty="0" err="1">
                <a:latin typeface="Courier New" panose="02070309020205020404" pitchFamily="49" charset="0"/>
                <a:ea typeface="Verdana" panose="020B0604030504040204" pitchFamily="34" charset="0"/>
                <a:cs typeface="Courier New" panose="02070309020205020404" pitchFamily="49" charset="0"/>
              </a:rPr>
              <a:t>join_conditions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Right outer join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SELECT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left_table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RIGHT [OUTER] JOIN </a:t>
            </a:r>
            <a:r>
              <a:rPr lang="en-US" sz="1800" dirty="0" err="1">
                <a:latin typeface="Courier New" panose="02070309020205020404" pitchFamily="49" charset="0"/>
                <a:ea typeface="Verdana" panose="020B0604030504040204" pitchFamily="34" charset="0"/>
                <a:cs typeface="Courier New" panose="02070309020205020404" pitchFamily="49" charset="0"/>
              </a:rPr>
              <a:t>right_table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a:t>
            </a:r>
            <a:r>
              <a:rPr lang="en-US" sz="1800" dirty="0" err="1">
                <a:latin typeface="Courier New" panose="02070309020205020404" pitchFamily="49" charset="0"/>
                <a:ea typeface="Verdana" panose="020B0604030504040204" pitchFamily="34" charset="0"/>
                <a:cs typeface="Courier New" panose="02070309020205020404" pitchFamily="49" charset="0"/>
              </a:rPr>
              <a:t>join_conditions</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066643519"/>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175</a:t>
            </a:fld>
            <a:endParaRPr/>
          </a:p>
        </p:txBody>
      </p:sp>
      <p:sp>
        <p:nvSpPr>
          <p:cNvPr id="84" name="Shape 84"/>
          <p:cNvSpPr>
            <a:spLocks noGrp="1"/>
          </p:cNvSpPr>
          <p:nvPr>
            <p:ph type="title"/>
          </p:nvPr>
        </p:nvSpPr>
        <p:spPr>
          <a:prstGeom prst="rect">
            <a:avLst/>
          </a:prstGeom>
        </p:spPr>
        <p:txBody>
          <a:bodyPr/>
          <a:lstStyle/>
          <a:p>
            <a:r>
              <a:rPr lang="en-US" dirty="0"/>
              <a:t>OUTER JOIN Syntax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OUTER JOIN Syntax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Full outer join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left_table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FULL [OUTER] JOIN </a:t>
            </a:r>
            <a:r>
              <a:rPr lang="en-US" sz="1800" dirty="0" err="1">
                <a:latin typeface="Courier New" panose="02070309020205020404" pitchFamily="49" charset="0"/>
                <a:ea typeface="Verdana" panose="020B0604030504040204" pitchFamily="34" charset="0"/>
                <a:cs typeface="Courier New" panose="02070309020205020404" pitchFamily="49" charset="0"/>
              </a:rPr>
              <a:t>right_table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a:t>
            </a:r>
            <a:r>
              <a:rPr lang="en-US" sz="1800" dirty="0" err="1">
                <a:latin typeface="Courier New" panose="02070309020205020404" pitchFamily="49" charset="0"/>
                <a:ea typeface="Verdana" panose="020B0604030504040204" pitchFamily="34" charset="0"/>
                <a:cs typeface="Courier New" panose="02070309020205020404" pitchFamily="49" charset="0"/>
              </a:rPr>
              <a:t>join_conditions</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48729811"/>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176</a:t>
            </a:fld>
            <a:endParaRPr/>
          </a:p>
        </p:txBody>
      </p:sp>
      <p:sp>
        <p:nvSpPr>
          <p:cNvPr id="84" name="Shape 84"/>
          <p:cNvSpPr>
            <a:spLocks noGrp="1"/>
          </p:cNvSpPr>
          <p:nvPr>
            <p:ph type="title"/>
          </p:nvPr>
        </p:nvSpPr>
        <p:spPr>
          <a:prstGeom prst="rect">
            <a:avLst/>
          </a:prstGeom>
        </p:spPr>
        <p:txBody>
          <a:bodyPr/>
          <a:lstStyle/>
          <a:p>
            <a:r>
              <a:rPr lang="en-US" dirty="0"/>
              <a:t>Exercise: Working with Joins (1/2)</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uses </a:t>
            </a:r>
            <a:r>
              <a:rPr lang="en-US" sz="1800" b="1" dirty="0" err="1"/>
              <a:t>soccerbooks.sql</a:t>
            </a:r>
            <a:r>
              <a:rPr lang="en-US" sz="1800" b="1" dirty="0"/>
              <a:t>. The answers are in </a:t>
            </a:r>
            <a:r>
              <a:rPr lang="en-US" sz="1800" b="1" dirty="0" err="1"/>
              <a:t>AnswersJoins.sql</a:t>
            </a:r>
            <a:r>
              <a:rPr lang="en-US" sz="1800" b="1" dirty="0"/>
              <a:t> </a:t>
            </a:r>
            <a:r>
              <a:rPr lang="en-US" sz="1800" dirty="0"/>
              <a:t> </a:t>
            </a:r>
          </a:p>
          <a:p>
            <a:pPr marL="342900" lvl="0" indent="-342900">
              <a:buFont typeface="+mj-lt"/>
              <a:buAutoNum type="arabicPeriod"/>
            </a:pPr>
            <a:r>
              <a:rPr lang="en-US" sz="1800" dirty="0"/>
              <a:t>List the authors who live in cities in which a publisher is located. </a:t>
            </a:r>
          </a:p>
          <a:p>
            <a:pPr marL="342900" lvl="0" indent="-342900">
              <a:buFont typeface="+mj-lt"/>
              <a:buAutoNum type="arabicPeriod"/>
            </a:pPr>
            <a:r>
              <a:rPr lang="en-US" sz="1800" dirty="0"/>
              <a:t>Use a left outer join includes all rows in the table authors in the result, whether or not there’s a match in the column city in the table publishers. </a:t>
            </a:r>
          </a:p>
          <a:p>
            <a:pPr marL="342900" lvl="0" indent="-342900">
              <a:buFont typeface="+mj-lt"/>
              <a:buAutoNum type="arabicPeriod"/>
            </a:pPr>
            <a:r>
              <a:rPr lang="en-US" sz="1800" dirty="0"/>
              <a:t>Use a right outer join to include all rows in the table publishers in the result, whether or not there’s a match in the column city in the table auth	</a:t>
            </a:r>
          </a:p>
          <a:p>
            <a:pPr marL="342900" lvl="0" indent="-342900">
              <a:buFont typeface="+mj-lt"/>
              <a:buAutoNum type="arabicPeriod"/>
            </a:pPr>
            <a:r>
              <a:rPr lang="en-US" sz="1800" dirty="0"/>
              <a:t>List the number of books that each author wrote (or cowrote), including authors who have written no books.</a:t>
            </a:r>
          </a:p>
          <a:p>
            <a:pPr marL="342900" lvl="0" indent="-342900">
              <a:buFont typeface="+mj-lt"/>
              <a:buAutoNum type="arabicPeriod"/>
            </a:pPr>
            <a:r>
              <a:rPr lang="en-US" sz="1800" dirty="0"/>
              <a:t>List the authors who haven’t written (or cowritten) a book. </a:t>
            </a:r>
          </a:p>
          <a:p>
            <a:pPr marL="342900" indent="-342900">
              <a:buFont typeface="+mj-lt"/>
              <a:buAutoNum type="arabicPeriod"/>
              <a:defRPr sz="2400"/>
            </a:pPr>
            <a:r>
              <a:rPr lang="en-US" sz="1800" dirty="0"/>
              <a:t>Combine an inner join and a left outer join to list all authors and any books they wrote (or cowrote) that sold more than 100,000 copies.</a:t>
            </a:r>
          </a:p>
          <a:p>
            <a:pPr marL="342900" indent="-342900">
              <a:buFont typeface="+mj-lt"/>
              <a:buAutoNum type="arabicPeriod"/>
              <a:defRPr sz="2400"/>
            </a:pPr>
            <a:r>
              <a:rPr lang="en-US" sz="1800" dirty="0"/>
              <a:t>List the authors who live in the same state as author A04. </a:t>
            </a:r>
          </a:p>
          <a:p>
            <a:pPr marL="342900" indent="-342900">
              <a:buFont typeface="+mj-lt"/>
              <a:buAutoNum type="arabicPeriod"/>
              <a:defRPr sz="2400"/>
            </a:pPr>
            <a:r>
              <a:rPr lang="en-US" sz="1800" dirty="0"/>
              <a:t>For every biography, list the title ID and sales of the other biographies that outsold it.</a:t>
            </a:r>
          </a:p>
          <a:p>
            <a:pPr lvl="0"/>
            <a:endParaRPr lang="en-US" sz="1800" dirty="0"/>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960765665"/>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177</a:t>
            </a:fld>
            <a:endParaRPr/>
          </a:p>
        </p:txBody>
      </p:sp>
      <p:sp>
        <p:nvSpPr>
          <p:cNvPr id="84" name="Shape 84"/>
          <p:cNvSpPr>
            <a:spLocks noGrp="1"/>
          </p:cNvSpPr>
          <p:nvPr>
            <p:ph type="title"/>
          </p:nvPr>
        </p:nvSpPr>
        <p:spPr>
          <a:prstGeom prst="rect">
            <a:avLst/>
          </a:prstGeom>
        </p:spPr>
        <p:txBody>
          <a:bodyPr/>
          <a:lstStyle/>
          <a:p>
            <a:r>
              <a:rPr lang="en-US" dirty="0"/>
              <a:t>Exercise: Working with Joins (2/2)</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indent="-342900">
              <a:buFont typeface="+mj-lt"/>
              <a:buAutoNum type="arabicPeriod" startAt="9"/>
              <a:defRPr sz="2400"/>
            </a:pPr>
            <a:r>
              <a:rPr lang="en-US" sz="1800" dirty="0"/>
              <a:t>List all pairs of authors who live in New York state.</a:t>
            </a:r>
          </a:p>
          <a:p>
            <a:pPr marL="342900" indent="-342900">
              <a:buFont typeface="+mj-lt"/>
              <a:buAutoNum type="arabicPeriod" startAt="9"/>
              <a:defRPr sz="2400"/>
            </a:pPr>
            <a:r>
              <a:rPr lang="en-US" sz="1800" dirty="0">
                <a:latin typeface="Verdana" panose="020B0604030504040204" pitchFamily="34" charset="0"/>
                <a:ea typeface="Verdana" panose="020B0604030504040204" pitchFamily="34" charset="0"/>
                <a:cs typeface="Courier New" panose="02070309020205020404" pitchFamily="49" charset="0"/>
              </a:rPr>
              <a:t>List all different pairs of authors who live in New York state.</a:t>
            </a:r>
          </a:p>
          <a:p>
            <a:pPr marL="342900" lvl="0" indent="-342900">
              <a:buFont typeface="+mj-lt"/>
              <a:buAutoNum type="arabicPeriod" startAt="9"/>
            </a:pPr>
            <a:r>
              <a:rPr lang="en-US" sz="1800" dirty="0"/>
              <a:t>List all different pairs of authors who live in New York state, with no redundancies. </a:t>
            </a:r>
          </a:p>
          <a:p>
            <a:pPr marL="342900" lvl="0" indent="-342900">
              <a:buFont typeface="+mj-lt"/>
              <a:buAutoNum type="arabicPeriod" startAt="9"/>
            </a:pPr>
            <a:endParaRPr lang="en-US" sz="1800" dirty="0"/>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95488438"/>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Subqueries</a:t>
            </a:r>
          </a:p>
        </p:txBody>
      </p:sp>
    </p:spTree>
    <p:extLst>
      <p:ext uri="{BB962C8B-B14F-4D97-AF65-F5344CB8AC3E}">
        <p14:creationId xmlns:p14="http://schemas.microsoft.com/office/powerpoint/2010/main" val="3346818707"/>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179</a:t>
            </a:fld>
            <a:endParaRPr/>
          </a:p>
        </p:txBody>
      </p:sp>
      <p:sp>
        <p:nvSpPr>
          <p:cNvPr id="84" name="Shape 84"/>
          <p:cNvSpPr>
            <a:spLocks noGrp="1"/>
          </p:cNvSpPr>
          <p:nvPr>
            <p:ph type="title"/>
          </p:nvPr>
        </p:nvSpPr>
        <p:spPr>
          <a:prstGeom prst="rect">
            <a:avLst/>
          </a:prstGeom>
        </p:spPr>
        <p:txBody>
          <a:bodyPr/>
          <a:lstStyle/>
          <a:p>
            <a:r>
              <a:rPr lang="en-US" dirty="0"/>
              <a:t>Subqueries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Subqueries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Instead of using one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to retrieve data from one or more tables, use nested queries, which let you retrieve or modify data based on another query’s result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subquery, or </a:t>
            </a:r>
            <a:r>
              <a:rPr lang="en-US" sz="1800" dirty="0" err="1">
                <a:latin typeface="Verdana" panose="020B0604030504040204" pitchFamily="34" charset="0"/>
                <a:ea typeface="Verdana" panose="020B0604030504040204" pitchFamily="34" charset="0"/>
                <a:cs typeface="Courier New" panose="02070309020205020404" pitchFamily="49" charset="0"/>
              </a:rPr>
              <a:t>subselect</a:t>
            </a:r>
            <a:r>
              <a:rPr lang="en-US" sz="1800" dirty="0">
                <a:latin typeface="Verdana" panose="020B0604030504040204" pitchFamily="34" charset="0"/>
                <a:ea typeface="Verdana" panose="020B0604030504040204" pitchFamily="34" charset="0"/>
                <a:cs typeface="Courier New" panose="02070309020205020404" pitchFamily="49" charset="0"/>
              </a:rPr>
              <a:t>, is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embedded in another SQL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Can be nested in: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FROM</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HAVING</a:t>
            </a:r>
            <a:r>
              <a:rPr lang="en-US" sz="1400" dirty="0">
                <a:latin typeface="Verdana" panose="020B0604030504040204" pitchFamily="34" charset="0"/>
                <a:ea typeface="Verdana" panose="020B0604030504040204" pitchFamily="34" charset="0"/>
                <a:cs typeface="Courier New" panose="02070309020205020404" pitchFamily="49" charset="0"/>
              </a:rPr>
              <a:t> clause of a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Another subquery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a:t>
            </a: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statement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 subquery anywhere an expression is allowed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This section covers subqueries nested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or another subquery, and a later section covers subqueries embedded in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statements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07876916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84" name="Shape 84"/>
          <p:cNvSpPr>
            <a:spLocks noGrp="1"/>
          </p:cNvSpPr>
          <p:nvPr>
            <p:ph type="title"/>
          </p:nvPr>
        </p:nvSpPr>
        <p:spPr>
          <a:prstGeom prst="rect">
            <a:avLst/>
          </a:prstGeom>
        </p:spPr>
        <p:txBody>
          <a:bodyPr/>
          <a:lstStyle/>
          <a:p>
            <a:r>
              <a:rPr lang="en-US" dirty="0"/>
              <a:t>Columns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Columns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Columns present a specific property/ attribute of a table’s entity type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a table called </a:t>
            </a:r>
            <a:r>
              <a:rPr lang="en-US" sz="1400" dirty="0">
                <a:latin typeface="Courier New" panose="02070309020205020404" pitchFamily="49" charset="0"/>
                <a:ea typeface="Verdana" panose="020B0604030504040204" pitchFamily="34" charset="0"/>
                <a:cs typeface="Courier New" panose="02070309020205020404" pitchFamily="49" charset="0"/>
              </a:rPr>
              <a:t>employees</a:t>
            </a:r>
            <a:r>
              <a:rPr lang="en-US" sz="1400" dirty="0">
                <a:latin typeface="Verdana" panose="020B0604030504040204" pitchFamily="34" charset="0"/>
                <a:ea typeface="Verdana" panose="020B0604030504040204" pitchFamily="34" charset="0"/>
                <a:cs typeface="Courier New" panose="02070309020205020404" pitchFamily="49" charset="0"/>
              </a:rPr>
              <a:t>, a column named </a:t>
            </a:r>
            <a:r>
              <a:rPr lang="en-US" sz="1400" dirty="0" err="1">
                <a:latin typeface="Courier New" panose="02070309020205020404" pitchFamily="49" charset="0"/>
                <a:ea typeface="Verdana" panose="020B0604030504040204" pitchFamily="34" charset="0"/>
                <a:cs typeface="Courier New" panose="02070309020205020404" pitchFamily="49" charset="0"/>
              </a:rPr>
              <a:t>emp_name</a:t>
            </a:r>
            <a:r>
              <a:rPr lang="en-US" sz="1400" dirty="0">
                <a:latin typeface="Verdana" panose="020B0604030504040204" pitchFamily="34" charset="0"/>
                <a:ea typeface="Verdana" panose="020B0604030504040204" pitchFamily="34" charset="0"/>
                <a:cs typeface="Courier New" panose="02070309020205020404" pitchFamily="49" charset="0"/>
              </a:rPr>
              <a:t> might show employee names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Columns have rules set that restrict what type of values are allowed in that column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Restrictions can be on a value’s data type, length, format, range, uniqueness, specific values, and whether the value can be null or not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 column called </a:t>
            </a:r>
            <a:r>
              <a:rPr lang="en-US" sz="1400" dirty="0" err="1">
                <a:latin typeface="Courier New" panose="02070309020205020404" pitchFamily="49" charset="0"/>
                <a:ea typeface="Verdana" panose="020B0604030504040204" pitchFamily="34" charset="0"/>
                <a:cs typeface="Courier New" panose="02070309020205020404" pitchFamily="49" charset="0"/>
              </a:rPr>
              <a:t>birth_date</a:t>
            </a:r>
            <a:r>
              <a:rPr lang="en-US" sz="1400" dirty="0">
                <a:latin typeface="Verdana" panose="020B0604030504040204" pitchFamily="34" charset="0"/>
                <a:ea typeface="Verdana" panose="020B0604030504040204" pitchFamily="34" charset="0"/>
                <a:cs typeface="Courier New" panose="02070309020205020404" pitchFamily="49" charset="0"/>
              </a:rPr>
              <a:t> might require a valid date and be constrained to fall between two relevant dates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valid date is set by a data types and the range is set by a constraint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 entries are </a:t>
            </a:r>
            <a:r>
              <a:rPr lang="en-US" sz="1800" i="1" dirty="0">
                <a:latin typeface="Verdana" panose="020B0604030504040204" pitchFamily="34" charset="0"/>
                <a:ea typeface="Verdana" panose="020B0604030504040204" pitchFamily="34" charset="0"/>
                <a:cs typeface="Courier New" panose="02070309020205020404" pitchFamily="49" charset="0"/>
              </a:rPr>
              <a:t>atomic</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They have single values and follow </a:t>
            </a:r>
            <a:r>
              <a:rPr lang="en-US" sz="1400" i="1" dirty="0">
                <a:latin typeface="Verdana" panose="020B0604030504040204" pitchFamily="34" charset="0"/>
                <a:ea typeface="Verdana" panose="020B0604030504040204" pitchFamily="34" charset="0"/>
                <a:cs typeface="Courier New" panose="02070309020205020404" pitchFamily="49" charset="0"/>
              </a:rPr>
              <a:t>normalization</a:t>
            </a:r>
            <a:r>
              <a:rPr lang="en-US" sz="1400" dirty="0">
                <a:latin typeface="Verdana" panose="020B0604030504040204" pitchFamily="34" charset="0"/>
                <a:ea typeface="Verdana" panose="020B0604030504040204" pitchFamily="34" charset="0"/>
                <a:cs typeface="Courier New" panose="02070309020205020404" pitchFamily="49" charset="0"/>
              </a:rPr>
              <a:t> forms</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Every column has a name uniquely identifying it within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Column name can be reused in other tables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ALTER TABLE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DROP TABLE</a:t>
            </a:r>
            <a:r>
              <a:rPr lang="en-US" sz="1800" dirty="0">
                <a:latin typeface="Verdana" panose="020B0604030504040204" pitchFamily="34" charset="0"/>
                <a:ea typeface="Verdana" panose="020B0604030504040204" pitchFamily="34" charset="0"/>
                <a:cs typeface="Courier New" panose="02070309020205020404" pitchFamily="49" charset="0"/>
              </a:rPr>
              <a:t> will add, edit, and delete tables and columns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382302325"/>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180</a:t>
            </a:fld>
            <a:endParaRPr/>
          </a:p>
        </p:txBody>
      </p:sp>
      <p:sp>
        <p:nvSpPr>
          <p:cNvPr id="84" name="Shape 84"/>
          <p:cNvSpPr>
            <a:spLocks noGrp="1"/>
          </p:cNvSpPr>
          <p:nvPr>
            <p:ph type="title"/>
          </p:nvPr>
        </p:nvSpPr>
        <p:spPr>
          <a:prstGeom prst="rect">
            <a:avLst/>
          </a:prstGeom>
        </p:spPr>
        <p:txBody>
          <a:bodyPr/>
          <a:lstStyle/>
          <a:p>
            <a:r>
              <a:rPr lang="en-US" dirty="0"/>
              <a:t>Subquery Syntax Rules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Subquery Syntax Rules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Subquery syntax is the same as a normal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but: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nest a subquery in a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FROM</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HAVING</a:t>
            </a:r>
            <a:r>
              <a:rPr lang="en-US" sz="1400" dirty="0">
                <a:latin typeface="Verdana" panose="020B0604030504040204" pitchFamily="34" charset="0"/>
                <a:ea typeface="Verdana" panose="020B0604030504040204" pitchFamily="34" charset="0"/>
                <a:cs typeface="Courier New" panose="02070309020205020404" pitchFamily="49" charset="0"/>
              </a:rPr>
              <a:t> clause or in another subquery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subquery is enclosed in parentheses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terminate a subquery with a semicolon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Terminate the statement that contains the subquery with a semicolon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put an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clause in a subquery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subquery returns an intermediate result that you never see, so sorting a subquery makes no sense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subquery is a single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You can’t use, say, a UNION of multiple SELECT statements as a subquery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subquery can use columns in the tables listed in its own </a:t>
            </a:r>
            <a:r>
              <a:rPr lang="en-US" sz="1400" dirty="0">
                <a:latin typeface="Courier New" panose="02070309020205020404" pitchFamily="49" charset="0"/>
                <a:ea typeface="Verdana" panose="020B0604030504040204" pitchFamily="34" charset="0"/>
                <a:cs typeface="Courier New" panose="02070309020205020404" pitchFamily="49" charset="0"/>
              </a:rPr>
              <a:t>FROM</a:t>
            </a:r>
            <a:r>
              <a:rPr lang="en-US" sz="1400" dirty="0">
                <a:latin typeface="Verdana" panose="020B0604030504040204" pitchFamily="34" charset="0"/>
                <a:ea typeface="Verdana" panose="020B0604030504040204" pitchFamily="34" charset="0"/>
                <a:cs typeface="Courier New" panose="02070309020205020404" pitchFamily="49" charset="0"/>
              </a:rPr>
              <a:t> clause or in the outer query’s </a:t>
            </a:r>
            <a:r>
              <a:rPr lang="en-US" sz="1400" dirty="0">
                <a:latin typeface="Courier New" panose="02070309020205020404" pitchFamily="49" charset="0"/>
                <a:ea typeface="Verdana" panose="020B0604030504040204" pitchFamily="34" charset="0"/>
                <a:cs typeface="Courier New" panose="02070309020205020404" pitchFamily="49" charset="0"/>
              </a:rPr>
              <a:t>FROM</a:t>
            </a:r>
            <a:r>
              <a:rPr lang="en-US" sz="1400" dirty="0">
                <a:latin typeface="Verdana" panose="020B0604030504040204" pitchFamily="34" charset="0"/>
                <a:ea typeface="Verdana" panose="020B0604030504040204" pitchFamily="34" charset="0"/>
                <a:cs typeface="Courier New" panose="02070309020205020404" pitchFamily="49" charset="0"/>
              </a:rPr>
              <a:t> clause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table appears in an inner query but not in the outer query, you can’t include that table’s columns in the final result</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In the outer query’s SELECT clause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36958654"/>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181</a:t>
            </a:fld>
            <a:endParaRPr/>
          </a:p>
        </p:txBody>
      </p:sp>
      <p:sp>
        <p:nvSpPr>
          <p:cNvPr id="84" name="Shape 84"/>
          <p:cNvSpPr>
            <a:spLocks noGrp="1"/>
          </p:cNvSpPr>
          <p:nvPr>
            <p:ph type="title"/>
          </p:nvPr>
        </p:nvSpPr>
        <p:spPr>
          <a:prstGeom prst="rect">
            <a:avLst/>
          </a:prstGeom>
        </p:spPr>
        <p:txBody>
          <a:bodyPr/>
          <a:lstStyle/>
          <a:p>
            <a:r>
              <a:rPr lang="en-US" dirty="0"/>
              <a:t>Subqueries vs. Joins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Subqueries vs. Joins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Most subqueries could be joins instead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subquery is a way to relate one table to another without actually doing a join</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You might find subqueries harder to use and debug than joins for certain tasks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Subqueries can run faster than joins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MAX(table1.col1)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table1.col1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(SELECT table2.col1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 faster than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MAX(table1.col1)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INNER JOIN table2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ON table1.col1 = table2.col1;</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51553966"/>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182</a:t>
            </a:fld>
            <a:endParaRPr/>
          </a:p>
        </p:txBody>
      </p:sp>
      <p:sp>
        <p:nvSpPr>
          <p:cNvPr id="84" name="Shape 84"/>
          <p:cNvSpPr>
            <a:spLocks noGrp="1"/>
          </p:cNvSpPr>
          <p:nvPr>
            <p:ph type="title"/>
          </p:nvPr>
        </p:nvSpPr>
        <p:spPr>
          <a:prstGeom prst="rect">
            <a:avLst/>
          </a:prstGeom>
        </p:spPr>
        <p:txBody>
          <a:bodyPr/>
          <a:lstStyle/>
          <a:p>
            <a:r>
              <a:rPr lang="en-US" dirty="0"/>
              <a:t>Exercise: Working with Subqueries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uses </a:t>
            </a:r>
            <a:r>
              <a:rPr lang="en-US" sz="1800" b="1" dirty="0" err="1"/>
              <a:t>soccerbooks.sql</a:t>
            </a:r>
            <a:r>
              <a:rPr lang="en-US" sz="1800" b="1" dirty="0"/>
              <a:t>. The answers are in </a:t>
            </a:r>
            <a:r>
              <a:rPr lang="en-US" sz="1800" b="1" dirty="0" err="1"/>
              <a:t>AnswersSubqueries.sql</a:t>
            </a:r>
            <a:r>
              <a:rPr lang="en-US" sz="1800" b="1" dirty="0"/>
              <a:t> </a:t>
            </a:r>
            <a:r>
              <a:rPr lang="en-US" sz="1800" dirty="0"/>
              <a:t> </a:t>
            </a:r>
          </a:p>
          <a:p>
            <a:pPr marL="342900" lvl="0" indent="-342900">
              <a:buFont typeface="+mj-lt"/>
              <a:buAutoNum type="arabicPeriod"/>
            </a:pPr>
            <a:r>
              <a:rPr lang="en-US" sz="1800" dirty="0"/>
              <a:t>List the names of the biography publishers. </a:t>
            </a:r>
          </a:p>
          <a:p>
            <a:pPr marL="342900" lvl="0" indent="-342900">
              <a:buFont typeface="+mj-lt"/>
              <a:buAutoNum type="arabicPeriod"/>
            </a:pPr>
            <a:r>
              <a:rPr lang="en-US" sz="1800" dirty="0"/>
              <a:t>List the authors who live in the same city in which a publisher is located</a:t>
            </a:r>
          </a:p>
          <a:p>
            <a:pPr marL="342900" lvl="0" indent="-342900">
              <a:buFont typeface="+mj-lt"/>
              <a:buAutoNum type="arabicPeriod"/>
            </a:pPr>
            <a:r>
              <a:rPr lang="en-US" sz="1800" dirty="0"/>
              <a:t>Use an </a:t>
            </a:r>
            <a:r>
              <a:rPr lang="en-US" sz="1800" dirty="0">
                <a:latin typeface="Courier New" panose="02070309020205020404" pitchFamily="49" charset="0"/>
                <a:cs typeface="Courier New" panose="02070309020205020404" pitchFamily="49" charset="0"/>
              </a:rPr>
              <a:t>IN</a:t>
            </a:r>
            <a:r>
              <a:rPr lang="en-US" sz="1800" dirty="0"/>
              <a:t> subquery to list the authors who haven’t written (or cowritten) a book.</a:t>
            </a:r>
          </a:p>
          <a:p>
            <a:pPr marL="342900" indent="-342900">
              <a:buFont typeface="+mj-lt"/>
              <a:buAutoNum type="arabicPeriod"/>
            </a:pPr>
            <a:r>
              <a:rPr lang="en-US" sz="1800" dirty="0"/>
              <a:t>List the authors who live in the same state as author A04.</a:t>
            </a:r>
          </a:p>
          <a:p>
            <a:pPr marL="342900" indent="-342900">
              <a:buFont typeface="+mj-lt"/>
              <a:buAutoNum type="arabicPeriod"/>
            </a:pPr>
            <a:r>
              <a:rPr lang="en-US" sz="1800" dirty="0"/>
              <a:t>List all books whose price equals the highest book price.</a:t>
            </a:r>
          </a:p>
          <a:p>
            <a:pPr marL="342900" indent="-342900">
              <a:buFont typeface="+mj-lt"/>
              <a:buAutoNum type="arabicPeriod"/>
            </a:pPr>
            <a:r>
              <a:rPr lang="en-US" sz="1800" dirty="0"/>
              <a:t>Use a simple subquery to list all authors who earn 100 percent (1.0) royalty on a book.</a:t>
            </a:r>
          </a:p>
          <a:p>
            <a:endParaRPr lang="en-US" sz="1800" dirty="0"/>
          </a:p>
          <a:p>
            <a:pPr lvl="0"/>
            <a:endParaRPr lang="en-US" sz="1800" dirty="0"/>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16963625"/>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Set Operations (Optional)</a:t>
            </a:r>
          </a:p>
        </p:txBody>
      </p:sp>
    </p:spTree>
    <p:extLst>
      <p:ext uri="{BB962C8B-B14F-4D97-AF65-F5344CB8AC3E}">
        <p14:creationId xmlns:p14="http://schemas.microsoft.com/office/powerpoint/2010/main" val="385173519"/>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184</a:t>
            </a:fld>
            <a:endParaRPr/>
          </a:p>
        </p:txBody>
      </p:sp>
      <p:sp>
        <p:nvSpPr>
          <p:cNvPr id="84" name="Shape 84"/>
          <p:cNvSpPr>
            <a:spLocks noGrp="1"/>
          </p:cNvSpPr>
          <p:nvPr>
            <p:ph type="title"/>
          </p:nvPr>
        </p:nvSpPr>
        <p:spPr>
          <a:prstGeom prst="rect">
            <a:avLst/>
          </a:prstGeom>
        </p:spPr>
        <p:txBody>
          <a:bodyPr/>
          <a:lstStyle/>
          <a:p>
            <a:r>
              <a:rPr lang="en-US" dirty="0"/>
              <a:t>SQL Set Operations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Set Operations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relational model is based on mathematical set theory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Database sets are dynamic; they get larger, smaller, and change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These set operations aren’t joins, but can combine two or more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operations have a precedence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parentheses to specify order of evaluation in queries with mixed set operators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Returns all </a:t>
            </a:r>
            <a:r>
              <a:rPr lang="en-US" sz="1400" i="1" dirty="0">
                <a:latin typeface="Verdana" panose="020B0604030504040204" pitchFamily="34" charset="0"/>
                <a:ea typeface="Verdana" panose="020B0604030504040204" pitchFamily="34" charset="0"/>
                <a:cs typeface="Courier New" panose="02070309020205020404" pitchFamily="49" charset="0"/>
              </a:rPr>
              <a:t>rows</a:t>
            </a:r>
            <a:r>
              <a:rPr lang="en-US" sz="1400" dirty="0">
                <a:latin typeface="Verdana" panose="020B0604030504040204" pitchFamily="34" charset="0"/>
                <a:ea typeface="Verdana" panose="020B0604030504040204" pitchFamily="34" charset="0"/>
                <a:cs typeface="Courier New" panose="02070309020205020404" pitchFamily="49" charset="0"/>
              </a:rPr>
              <a:t> returned by two queries, with duplicates removed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Returns all rows common to two queries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All distinct rows returned by both queries</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Unlike INNER JOIN, returns matching nulls</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INNER JOIN returns duplicates, INTERSECT doesn't</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Returns all rows from the first query without the rows that appear in the second query, with duplicates removed</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13292341"/>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185</a:t>
            </a:fld>
            <a:endParaRPr/>
          </a:p>
        </p:txBody>
      </p:sp>
      <p:sp>
        <p:nvSpPr>
          <p:cNvPr id="84" name="Shape 84"/>
          <p:cNvSpPr>
            <a:spLocks noGrp="1"/>
          </p:cNvSpPr>
          <p:nvPr>
            <p:ph type="title"/>
          </p:nvPr>
        </p:nvSpPr>
        <p:spPr>
          <a:prstGeom prst="rect">
            <a:avLst/>
          </a:prstGeom>
        </p:spPr>
        <p:txBody>
          <a:bodyPr/>
          <a:lstStyle/>
          <a:p>
            <a:r>
              <a:rPr lang="en-US" dirty="0"/>
              <a:t>SQL UNION Set Operation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UNION Set Operation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combines the results of two queries into one result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contrast, a join combines columns from two tables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removes duplicate rows from the result, </a:t>
            </a:r>
            <a:r>
              <a:rPr lang="en-US" sz="1800" dirty="0">
                <a:latin typeface="Courier New" panose="02070309020205020404" pitchFamily="49" charset="0"/>
                <a:ea typeface="Verdana" panose="020B0604030504040204" pitchFamily="34" charset="0"/>
                <a:cs typeface="Courier New" panose="02070309020205020404" pitchFamily="49" charset="0"/>
              </a:rPr>
              <a:t>UNION ALL</a:t>
            </a:r>
            <a:r>
              <a:rPr lang="en-US" sz="1800" dirty="0">
                <a:latin typeface="Verdana" panose="020B0604030504040204" pitchFamily="34" charset="0"/>
                <a:ea typeface="Verdana" panose="020B0604030504040204" pitchFamily="34" charset="0"/>
                <a:cs typeface="Courier New" panose="02070309020205020404" pitchFamily="49" charset="0"/>
              </a:rPr>
              <a:t> does not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Unions have restrictions: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in both queries must have the same number of columns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corresponding columns in both queries must be listed in the same order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corresponding columns must have the same data type (or be convertible--implicitly-- to the same type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names of corresponding columns match, that column name is used in the result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corresponding column names differ, it’s up to the DBMS to determine the column name in the result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Most DBMSs take the result’s column names from the first individual query in the UNION statement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alias a column in the result, use </a:t>
            </a:r>
            <a:r>
              <a:rPr lang="en-US" sz="1400" dirty="0">
                <a:latin typeface="Courier New" panose="02070309020205020404" pitchFamily="49" charset="0"/>
                <a:ea typeface="Verdana" panose="020B0604030504040204" pitchFamily="34" charset="0"/>
                <a:cs typeface="Courier New" panose="02070309020205020404" pitchFamily="49" charset="0"/>
              </a:rPr>
              <a:t>AS</a:t>
            </a:r>
            <a:r>
              <a:rPr lang="en-US" sz="1400" dirty="0">
                <a:latin typeface="Verdana" panose="020B0604030504040204" pitchFamily="34" charset="0"/>
                <a:ea typeface="Verdana" panose="020B0604030504040204" pitchFamily="34" charset="0"/>
                <a:cs typeface="Courier New" panose="02070309020205020404" pitchFamily="49" charset="0"/>
              </a:rPr>
              <a:t> in the first query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can only be in the final query in the </a:t>
            </a:r>
            <a:r>
              <a:rPr lang="en-US" sz="1400" dirty="0">
                <a:latin typeface="Courier New" panose="02070309020205020404" pitchFamily="49" charset="0"/>
                <a:ea typeface="Verdana" panose="020B0604030504040204" pitchFamily="34" charset="0"/>
                <a:cs typeface="Courier New" panose="02070309020205020404" pitchFamily="49" charset="0"/>
              </a:rPr>
              <a:t>UNION</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sort is applied to the final, combined result. </a:t>
            </a:r>
            <a:r>
              <a:rPr lang="en-US" sz="1800" dirty="0">
                <a:latin typeface="Verdana" panose="020B0604030504040204" pitchFamily="34" charset="0"/>
                <a:ea typeface="Verdana" panose="020B0604030504040204" pitchFamily="34" charset="0"/>
                <a:cs typeface="Courier New" panose="02070309020205020404" pitchFamily="49" charset="0"/>
              </a:rPr>
              <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HAVING</a:t>
            </a:r>
            <a:r>
              <a:rPr lang="en-US" sz="1400" dirty="0">
                <a:latin typeface="Verdana" panose="020B0604030504040204" pitchFamily="34" charset="0"/>
                <a:ea typeface="Verdana" panose="020B0604030504040204" pitchFamily="34" charset="0"/>
                <a:cs typeface="Courier New" panose="02070309020205020404" pitchFamily="49" charset="0"/>
              </a:rPr>
              <a:t> in original queries only, not the final result.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397281381"/>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186</a:t>
            </a:fld>
            <a:endParaRPr/>
          </a:p>
        </p:txBody>
      </p:sp>
      <p:sp>
        <p:nvSpPr>
          <p:cNvPr id="84" name="Shape 84"/>
          <p:cNvSpPr>
            <a:spLocks noGrp="1"/>
          </p:cNvSpPr>
          <p:nvPr>
            <p:ph type="title"/>
          </p:nvPr>
        </p:nvSpPr>
        <p:spPr>
          <a:prstGeom prst="rect">
            <a:avLst/>
          </a:prstGeom>
        </p:spPr>
        <p:txBody>
          <a:bodyPr/>
          <a:lstStyle/>
          <a:p>
            <a:r>
              <a:rPr lang="en-US" dirty="0"/>
              <a:t>SQL UNION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list the states where authors and publishers are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state 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state FROM publishers;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list all authors and publishers in New York state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state FROM authors WHERE state = 'NY'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state FROM publishers WHERE state = 'NY'</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90685902"/>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187</a:t>
            </a:fld>
            <a:endParaRPr/>
          </a:p>
        </p:txBody>
      </p:sp>
      <p:sp>
        <p:nvSpPr>
          <p:cNvPr id="84" name="Shape 84"/>
          <p:cNvSpPr>
            <a:spLocks noGrp="1"/>
          </p:cNvSpPr>
          <p:nvPr>
            <p:ph type="title"/>
          </p:nvPr>
        </p:nvSpPr>
        <p:spPr>
          <a:xfrm>
            <a:off x="112802" y="79548"/>
            <a:ext cx="7218050" cy="542133"/>
          </a:xfrm>
          <a:prstGeom prst="rect">
            <a:avLst/>
          </a:prstGeom>
        </p:spPr>
        <p:txBody>
          <a:bodyPr/>
          <a:lstStyle/>
          <a:p>
            <a:r>
              <a:rPr lang="en-US" dirty="0"/>
              <a:t>SQL UNION Tips</a:t>
            </a:r>
            <a:endParaRPr dirty="0"/>
          </a:p>
        </p:txBody>
      </p:sp>
      <p:sp>
        <p:nvSpPr>
          <p:cNvPr id="85" name="Shape 85"/>
          <p:cNvSpPr>
            <a:spLocks noGrp="1"/>
          </p:cNvSpPr>
          <p:nvPr>
            <p:ph type="body" sz="half" idx="1"/>
          </p:nvPr>
        </p:nvSpPr>
        <p:spPr>
          <a:xfrm>
            <a:off x="106563" y="860944"/>
            <a:ext cx="8930874" cy="5585222"/>
          </a:xfrm>
          <a:prstGeom prst="rect">
            <a:avLst/>
          </a:prstGeom>
        </p:spPr>
        <p:txBody>
          <a:bodyPr/>
          <a:lstStyle/>
          <a:p>
            <a:pPr>
              <a:defRPr sz="2400"/>
            </a:pPr>
            <a:r>
              <a:rPr lang="en-US" dirty="0"/>
              <a:t>SQL UNION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order in which the SELECT statement tables are mentioned in a UNION make no speed difference in SQL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 might run the second example faster than the first because of the way the optimizer merges intermediate results and removes duplicate rows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small_table1 UNION small_table2 UNION </a:t>
            </a:r>
            <a:r>
              <a:rPr lang="en-US" sz="1800" dirty="0" err="1">
                <a:latin typeface="Courier New" panose="02070309020205020404" pitchFamily="49" charset="0"/>
                <a:ea typeface="Verdana" panose="020B0604030504040204" pitchFamily="34" charset="0"/>
                <a:cs typeface="Courier New" panose="02070309020205020404" pitchFamily="49" charset="0"/>
              </a:rPr>
              <a:t>big_table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small_table1 UNION </a:t>
            </a:r>
            <a:r>
              <a:rPr lang="en-US" sz="1800" dirty="0" err="1">
                <a:latin typeface="Courier New" panose="02070309020205020404" pitchFamily="49" charset="0"/>
                <a:ea typeface="Verdana" panose="020B0604030504040204" pitchFamily="34" charset="0"/>
                <a:cs typeface="Courier New" panose="02070309020205020404" pitchFamily="49" charset="0"/>
              </a:rPr>
              <a:t>big_table</a:t>
            </a:r>
            <a:r>
              <a:rPr lang="en-US" sz="1800" dirty="0">
                <a:latin typeface="Courier New" panose="02070309020205020404" pitchFamily="49" charset="0"/>
                <a:ea typeface="Verdana" panose="020B0604030504040204" pitchFamily="34" charset="0"/>
                <a:cs typeface="Courier New" panose="02070309020205020404" pitchFamily="49" charset="0"/>
              </a:rPr>
              <a:t> UNION small_table2;</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is a commutative operation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 UNION B</a:t>
            </a:r>
            <a:r>
              <a:rPr lang="en-US" sz="1400" dirty="0">
                <a:latin typeface="Verdana" panose="020B0604030504040204" pitchFamily="34" charset="0"/>
                <a:ea typeface="Verdana" panose="020B0604030504040204" pitchFamily="34" charset="0"/>
                <a:cs typeface="Courier New" panose="02070309020205020404" pitchFamily="49" charset="0"/>
              </a:rPr>
              <a:t> is the same as </a:t>
            </a:r>
            <a:r>
              <a:rPr lang="en-US" sz="1400" dirty="0">
                <a:latin typeface="Courier New" panose="02070309020205020404" pitchFamily="49" charset="0"/>
                <a:ea typeface="Verdana" panose="020B0604030504040204" pitchFamily="34" charset="0"/>
                <a:cs typeface="Courier New" panose="02070309020205020404" pitchFamily="49" charset="0"/>
              </a:rPr>
              <a:t>B UNION 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SQL standard gives </a:t>
            </a: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higher precedence than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but the DBMS might use a different order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parentheses to specify order of evaluation in queries with mixed set operators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541744781"/>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188</a:t>
            </a:fld>
            <a:endParaRPr/>
          </a:p>
        </p:txBody>
      </p:sp>
      <p:sp>
        <p:nvSpPr>
          <p:cNvPr id="84" name="Shape 84"/>
          <p:cNvSpPr>
            <a:spLocks noGrp="1"/>
          </p:cNvSpPr>
          <p:nvPr>
            <p:ph type="title"/>
          </p:nvPr>
        </p:nvSpPr>
        <p:spPr>
          <a:prstGeom prst="rect">
            <a:avLst/>
          </a:prstGeom>
        </p:spPr>
        <p:txBody>
          <a:bodyPr>
            <a:normAutofit/>
          </a:bodyPr>
          <a:lstStyle/>
          <a:p>
            <a:r>
              <a:rPr lang="en-US" dirty="0"/>
              <a:t>SQL UNION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UNION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compound condition runs faster than a </a:t>
            </a:r>
            <a:r>
              <a:rPr lang="en-US" sz="1800" dirty="0">
                <a:latin typeface="Courier New" panose="02070309020205020404" pitchFamily="49" charset="0"/>
                <a:ea typeface="Verdana" panose="020B0604030504040204" pitchFamily="34" charset="0"/>
                <a:cs typeface="Courier New" panose="02070309020205020404" pitchFamily="49" charset="0"/>
              </a:rPr>
              <a:t>UNION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r>
              <a:rPr lang="en-US" sz="1800" dirty="0">
                <a:latin typeface="Courier New" panose="02070309020205020404" pitchFamily="49" charset="0"/>
                <a:ea typeface="Verdana" panose="020B0604030504040204" pitchFamily="34" charset="0"/>
                <a:cs typeface="Courier New" panose="02070309020205020404" pitchFamily="49" charset="0"/>
              </a:rPr>
              <a:t> WHERE col1 = 1 AND col2 = 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r>
              <a:rPr lang="en-US" sz="1800" dirty="0">
                <a:latin typeface="Courier New" panose="02070309020205020404" pitchFamily="49" charset="0"/>
                <a:ea typeface="Verdana" panose="020B0604030504040204" pitchFamily="34" charset="0"/>
                <a:cs typeface="Courier New" panose="02070309020205020404" pitchFamily="49" charset="0"/>
              </a:rPr>
              <a:t> WHERE col1 = 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r>
              <a:rPr lang="en-US" sz="1800" dirty="0">
                <a:latin typeface="Courier New" panose="02070309020205020404" pitchFamily="49" charset="0"/>
                <a:ea typeface="Verdana" panose="020B0604030504040204" pitchFamily="34" charset="0"/>
                <a:cs typeface="Courier New" panose="02070309020205020404" pitchFamily="49" charset="0"/>
              </a:rPr>
              <a:t> WHERE col2 = 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mixing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UNION ALL</a:t>
            </a:r>
            <a:r>
              <a:rPr lang="en-US" sz="1800" dirty="0">
                <a:latin typeface="Verdana" panose="020B0604030504040204" pitchFamily="34" charset="0"/>
                <a:ea typeface="Verdana" panose="020B0604030504040204" pitchFamily="34" charset="0"/>
                <a:cs typeface="Courier New" panose="02070309020205020404" pitchFamily="49" charset="0"/>
              </a:rPr>
              <a:t> in a single statement, use parentheses to specify order of evaluation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following eliminates duplicates in the union of table2 and table3 but doesn’t eliminate duplicates in the union of that result and table1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table1 UNION ALL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table2 UNION SELECT * FROM table3);</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260996317"/>
      </p:ext>
    </p:extLst>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189</a:t>
            </a:fld>
            <a:endParaRPr/>
          </a:p>
        </p:txBody>
      </p:sp>
      <p:sp>
        <p:nvSpPr>
          <p:cNvPr id="84" name="Shape 84"/>
          <p:cNvSpPr>
            <a:spLocks noGrp="1"/>
          </p:cNvSpPr>
          <p:nvPr>
            <p:ph type="title"/>
          </p:nvPr>
        </p:nvSpPr>
        <p:spPr>
          <a:prstGeom prst="rect">
            <a:avLst/>
          </a:prstGeom>
        </p:spPr>
        <p:txBody>
          <a:bodyPr>
            <a:normAutofit/>
          </a:bodyPr>
          <a:lstStyle/>
          <a:p>
            <a:r>
              <a:rPr lang="en-US" dirty="0"/>
              <a:t>SQL UNION Tips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UNION Tips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internally sorts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operations when identifying and removing duplicate rows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 of a </a:t>
            </a:r>
            <a:r>
              <a:rPr lang="en-US" sz="1400" dirty="0">
                <a:latin typeface="Courier New" panose="02070309020205020404" pitchFamily="49" charset="0"/>
                <a:ea typeface="Verdana" panose="020B0604030504040204" pitchFamily="34" charset="0"/>
                <a:cs typeface="Courier New" panose="02070309020205020404" pitchFamily="49" charset="0"/>
              </a:rPr>
              <a:t>UNION</a:t>
            </a:r>
            <a:r>
              <a:rPr lang="en-US" sz="1400" dirty="0">
                <a:latin typeface="Verdana" panose="020B0604030504040204" pitchFamily="34" charset="0"/>
                <a:ea typeface="Verdana" panose="020B0604030504040204" pitchFamily="34" charset="0"/>
                <a:cs typeface="Courier New" panose="02070309020205020404" pitchFamily="49" charset="0"/>
              </a:rPr>
              <a:t> might be sorted even without an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clause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UNION ALL</a:t>
            </a:r>
            <a:r>
              <a:rPr lang="en-US" sz="1800" dirty="0">
                <a:latin typeface="Verdana" panose="020B0604030504040204" pitchFamily="34" charset="0"/>
                <a:ea typeface="Verdana" panose="020B0604030504040204" pitchFamily="34" charset="0"/>
                <a:cs typeface="Courier New" panose="02070309020205020404" pitchFamily="49" charset="0"/>
              </a:rPr>
              <a:t> doesn’t remove duplicates so doesn’t need to sort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Sorting is an "expensive" computation so use </a:t>
            </a:r>
            <a:r>
              <a:rPr lang="en-US" sz="1400" dirty="0">
                <a:latin typeface="Courier New" panose="02070309020205020404" pitchFamily="49" charset="0"/>
                <a:ea typeface="Verdana" panose="020B0604030504040204" pitchFamily="34" charset="0"/>
                <a:cs typeface="Courier New" panose="02070309020205020404" pitchFamily="49" charset="0"/>
              </a:rPr>
              <a:t>UNION ALL</a:t>
            </a:r>
            <a:r>
              <a:rPr lang="en-US" sz="1400" dirty="0">
                <a:latin typeface="Verdana" panose="020B0604030504040204" pitchFamily="34" charset="0"/>
                <a:ea typeface="Verdana" panose="020B0604030504040204" pitchFamily="34" charset="0"/>
                <a:cs typeface="Courier New" panose="02070309020205020404" pitchFamily="49" charset="0"/>
              </a:rPr>
              <a:t> instead of </a:t>
            </a:r>
            <a:r>
              <a:rPr lang="en-US" sz="1400" dirty="0">
                <a:latin typeface="Courier New" panose="02070309020205020404" pitchFamily="49" charset="0"/>
                <a:ea typeface="Verdana" panose="020B0604030504040204" pitchFamily="34" charset="0"/>
                <a:cs typeface="Courier New" panose="02070309020205020404" pitchFamily="49" charset="0"/>
              </a:rPr>
              <a:t>UNION</a:t>
            </a:r>
            <a:r>
              <a:rPr lang="en-US" sz="1400" dirty="0">
                <a:latin typeface="Verdana" panose="020B0604030504040204" pitchFamily="34" charset="0"/>
                <a:ea typeface="Verdana" panose="020B0604030504040204" pitchFamily="34" charset="0"/>
                <a:cs typeface="Courier New" panose="02070309020205020404" pitchFamily="49" charset="0"/>
              </a:rPr>
              <a:t> if you can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and Microsoft Access, concatenate strings with </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MySQL, use </a:t>
            </a:r>
            <a:r>
              <a:rPr lang="en-US" sz="1800" dirty="0">
                <a:latin typeface="Courier New" panose="02070309020205020404" pitchFamily="49" charset="0"/>
                <a:ea typeface="Verdana" panose="020B0604030504040204" pitchFamily="34" charset="0"/>
                <a:cs typeface="Courier New" panose="02070309020205020404" pitchFamily="49" charset="0"/>
              </a:rPr>
              <a:t>CONCAT()</a:t>
            </a:r>
            <a:r>
              <a:rPr lang="en-US" sz="1800" dirty="0">
                <a:latin typeface="Verdana" panose="020B0604030504040204" pitchFamily="34" charset="0"/>
                <a:ea typeface="Verdana" panose="020B0604030504040204" pitchFamily="34" charset="0"/>
                <a:cs typeface="Courier New" panose="02070309020205020404" pitchFamily="49" charset="0"/>
              </a:rPr>
              <a:t> to concatenate strings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60894188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84" name="Shape 84"/>
          <p:cNvSpPr>
            <a:spLocks noGrp="1"/>
          </p:cNvSpPr>
          <p:nvPr>
            <p:ph type="title"/>
          </p:nvPr>
        </p:nvSpPr>
        <p:spPr>
          <a:xfrm>
            <a:off x="112802" y="8947"/>
            <a:ext cx="7218050" cy="542133"/>
          </a:xfrm>
          <a:prstGeom prst="rect">
            <a:avLst/>
          </a:prstGeom>
        </p:spPr>
        <p:txBody>
          <a:bodyPr/>
          <a:lstStyle/>
          <a:p>
            <a:r>
              <a:rPr lang="en-US" dirty="0"/>
              <a:t>Rows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Rows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Every row has a value described in the column definition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Such as a unique instance of an entity type such as an employee or date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row holds either a value or null for each table 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 two whole rows in a table can have identical information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row per table is uniquely identified by a primary key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following SQL statements on rows: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to get columns and rows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to add, edit, and delete rows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08591860"/>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190</a:t>
            </a:fld>
            <a:endParaRPr/>
          </a:p>
        </p:txBody>
      </p:sp>
      <p:sp>
        <p:nvSpPr>
          <p:cNvPr id="84" name="Shape 84"/>
          <p:cNvSpPr>
            <a:spLocks noGrp="1"/>
          </p:cNvSpPr>
          <p:nvPr>
            <p:ph type="title"/>
          </p:nvPr>
        </p:nvSpPr>
        <p:spPr>
          <a:prstGeom prst="rect">
            <a:avLst/>
          </a:prstGeom>
        </p:spPr>
        <p:txBody>
          <a:bodyPr>
            <a:normAutofit/>
          </a:bodyPr>
          <a:lstStyle/>
          <a:p>
            <a:r>
              <a:rPr lang="en-US" dirty="0"/>
              <a:t>SQL INTERSECT Operation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INTERSECT Operation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combines the results of two queries into a single result with all rows common to both queries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Intersections have the same restrictions as unions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list the cities in which both an author and a publisher are located</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publishers;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is commutative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 INTERSECT B</a:t>
            </a:r>
            <a:r>
              <a:rPr lang="en-US" sz="1400" dirty="0">
                <a:latin typeface="Verdana" panose="020B0604030504040204" pitchFamily="34" charset="0"/>
                <a:ea typeface="Verdana" panose="020B0604030504040204" pitchFamily="34" charset="0"/>
                <a:cs typeface="Courier New" panose="02070309020205020404" pitchFamily="49" charset="0"/>
              </a:rPr>
              <a:t> is the same as </a:t>
            </a:r>
            <a:r>
              <a:rPr lang="en-US" sz="1400" dirty="0">
                <a:latin typeface="Courier New" panose="02070309020205020404" pitchFamily="49" charset="0"/>
                <a:ea typeface="Verdana" panose="020B0604030504040204" pitchFamily="34" charset="0"/>
                <a:cs typeface="Courier New" panose="02070309020205020404" pitchFamily="49" charset="0"/>
              </a:rPr>
              <a:t>B INTERSECT A</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92083133"/>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191</a:t>
            </a:fld>
            <a:endParaRPr/>
          </a:p>
        </p:txBody>
      </p:sp>
      <p:sp>
        <p:nvSpPr>
          <p:cNvPr id="84" name="Shape 84"/>
          <p:cNvSpPr>
            <a:spLocks noGrp="1"/>
          </p:cNvSpPr>
          <p:nvPr>
            <p:ph type="title"/>
          </p:nvPr>
        </p:nvSpPr>
        <p:spPr>
          <a:prstGeom prst="rect">
            <a:avLst/>
          </a:prstGeom>
        </p:spPr>
        <p:txBody>
          <a:bodyPr>
            <a:normAutofit/>
          </a:bodyPr>
          <a:lstStyle/>
          <a:p>
            <a:r>
              <a:rPr lang="en-US" dirty="0"/>
              <a:t>SQL INTERSECT Operation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INTERSECT Operation (cont'd)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has precedence over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parentheses to change order of evaluation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is like a logical </a:t>
            </a:r>
            <a:r>
              <a:rPr lang="en-US" sz="1800" dirty="0">
                <a:latin typeface="Courier New" panose="02070309020205020404" pitchFamily="49" charset="0"/>
                <a:ea typeface="Verdana" panose="020B0604030504040204" pitchFamily="34" charset="0"/>
                <a:cs typeface="Courier New" panose="02070309020205020404" pitchFamily="49" charset="0"/>
              </a:rPr>
              <a:t>OR</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INTERSECTION</a:t>
            </a:r>
            <a:r>
              <a:rPr lang="en-US" sz="1800" dirty="0">
                <a:latin typeface="Verdana" panose="020B0604030504040204" pitchFamily="34" charset="0"/>
                <a:ea typeface="Verdana" panose="020B0604030504040204" pitchFamily="34" charset="0"/>
                <a:cs typeface="Courier New" panose="02070309020205020404" pitchFamily="49" charset="0"/>
              </a:rPr>
              <a:t> is like a logical </a:t>
            </a:r>
            <a:r>
              <a:rPr lang="en-US" sz="1800" dirty="0">
                <a:latin typeface="Courier New" panose="02070309020205020404" pitchFamily="49" charset="0"/>
                <a:ea typeface="Verdana" panose="020B0604030504040204" pitchFamily="34" charset="0"/>
                <a:cs typeface="Courier New" panose="02070309020205020404" pitchFamily="49" charset="0"/>
              </a:rPr>
              <a:t>AND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SQL Server 2000, Microsoft Access, and MySQL don’t support the keyword </a:t>
            </a:r>
            <a:r>
              <a:rPr lang="en-US" sz="1800" dirty="0">
                <a:latin typeface="Courier New" panose="02070309020205020404" pitchFamily="49" charset="0"/>
                <a:ea typeface="Verdana" panose="020B0604030504040204" pitchFamily="34" charset="0"/>
                <a:cs typeface="Courier New" panose="02070309020205020404" pitchFamily="49" charset="0"/>
              </a:rPr>
              <a:t>INTERSECT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31521222"/>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192</a:t>
            </a:fld>
            <a:endParaRPr/>
          </a:p>
        </p:txBody>
      </p:sp>
      <p:sp>
        <p:nvSpPr>
          <p:cNvPr id="84" name="Shape 84"/>
          <p:cNvSpPr>
            <a:spLocks noGrp="1"/>
          </p:cNvSpPr>
          <p:nvPr>
            <p:ph type="title"/>
          </p:nvPr>
        </p:nvSpPr>
        <p:spPr>
          <a:prstGeom prst="rect">
            <a:avLst/>
          </a:prstGeom>
        </p:spPr>
        <p:txBody>
          <a:bodyPr>
            <a:normAutofit/>
          </a:bodyPr>
          <a:lstStyle/>
          <a:p>
            <a:r>
              <a:rPr lang="en-US" dirty="0"/>
              <a:t>SQL EXCEPT Operation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EXCEPT Operation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operation combines the results of two queries into a single result that has rows that belong to only the first query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Also called a </a:t>
            </a:r>
            <a:r>
              <a:rPr lang="en-US" sz="1400" i="1" dirty="0">
                <a:latin typeface="Verdana" panose="020B0604030504040204" pitchFamily="34" charset="0"/>
                <a:ea typeface="Verdana" panose="020B0604030504040204" pitchFamily="34" charset="0"/>
                <a:cs typeface="Courier New" panose="02070309020205020404" pitchFamily="49" charset="0"/>
              </a:rPr>
              <a:t>difference</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in contrast:</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 INTERSECT B</a:t>
            </a:r>
            <a:r>
              <a:rPr lang="en-US" sz="1400" dirty="0">
                <a:latin typeface="Verdana" panose="020B0604030504040204" pitchFamily="34" charset="0"/>
                <a:ea typeface="Verdana" panose="020B0604030504040204" pitchFamily="34" charset="0"/>
                <a:cs typeface="Courier New" panose="02070309020205020404" pitchFamily="49" charset="0"/>
              </a:rPr>
              <a:t> contains rows from table A that are duplicated in table B</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 EXCEPT B</a:t>
            </a:r>
            <a:r>
              <a:rPr lang="en-US" sz="1400" dirty="0">
                <a:latin typeface="Verdana" panose="020B0604030504040204" pitchFamily="34" charset="0"/>
                <a:ea typeface="Verdana" panose="020B0604030504040204" pitchFamily="34" charset="0"/>
                <a:cs typeface="Courier New" panose="02070309020205020404" pitchFamily="49" charset="0"/>
              </a:rPr>
              <a:t> contains rows from table A that aren’t duplicated in table B</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has the same restrictions as </a:t>
            </a:r>
            <a:r>
              <a:rPr lang="en-US" sz="1800" dirty="0">
                <a:latin typeface="Courier New" panose="02070309020205020404" pitchFamily="49" charset="0"/>
                <a:ea typeface="Verdana" panose="020B0604030504040204" pitchFamily="34" charset="0"/>
                <a:cs typeface="Courier New" panose="02070309020205020404" pitchFamily="49" charset="0"/>
              </a:rPr>
              <a:t>UNION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number and the order of columns must be the same in both statements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data types of corresponding columns must be compatible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Duplicate rows are eliminated from the result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cities in which an author but no publisher lives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 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EXCEPT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 FROM publishers;</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27758538"/>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193</a:t>
            </a:fld>
            <a:endParaRPr/>
          </a:p>
        </p:txBody>
      </p:sp>
      <p:sp>
        <p:nvSpPr>
          <p:cNvPr id="84" name="Shape 84"/>
          <p:cNvSpPr>
            <a:spLocks noGrp="1"/>
          </p:cNvSpPr>
          <p:nvPr>
            <p:ph type="title"/>
          </p:nvPr>
        </p:nvSpPr>
        <p:spPr>
          <a:prstGeom prst="rect">
            <a:avLst/>
          </a:prstGeom>
        </p:spPr>
        <p:txBody>
          <a:bodyPr>
            <a:normAutofit/>
          </a:bodyPr>
          <a:lstStyle/>
          <a:p>
            <a:r>
              <a:rPr lang="en-US" dirty="0"/>
              <a:t>SQL EXCEPT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EXCEPT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Unlike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is not commutative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 EXCEPT B</a:t>
            </a:r>
            <a:r>
              <a:rPr lang="en-US" sz="1400" dirty="0">
                <a:latin typeface="Verdana" panose="020B0604030504040204" pitchFamily="34" charset="0"/>
                <a:ea typeface="Verdana" panose="020B0604030504040204" pitchFamily="34" charset="0"/>
                <a:cs typeface="Courier New" panose="02070309020205020404" pitchFamily="49" charset="0"/>
              </a:rPr>
              <a:t> isn’t the same as </a:t>
            </a:r>
            <a:r>
              <a:rPr lang="en-US" sz="1400" dirty="0">
                <a:latin typeface="Courier New" panose="02070309020205020404" pitchFamily="49" charset="0"/>
                <a:ea typeface="Verdana" panose="020B0604030504040204" pitchFamily="34" charset="0"/>
                <a:cs typeface="Courier New" panose="02070309020205020404" pitchFamily="49" charset="0"/>
              </a:rPr>
              <a:t>B EXCEPT A</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INTERSECT</a:t>
            </a:r>
            <a:r>
              <a:rPr lang="en-US" sz="1800" dirty="0">
                <a:latin typeface="Verdana" panose="020B0604030504040204" pitchFamily="34" charset="0"/>
                <a:ea typeface="Verdana" panose="020B0604030504040204" pitchFamily="34" charset="0"/>
                <a:cs typeface="Courier New" panose="02070309020205020404" pitchFamily="49" charset="0"/>
              </a:rPr>
              <a:t> has higher precedence than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use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for something you can write with a compound condition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col1 = 1 AND NOT col2 = 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 faster than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col1 = 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EXCEPT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dirty="0" err="1">
                <a:latin typeface="Courier New" panose="02070309020205020404" pitchFamily="49" charset="0"/>
                <a:ea typeface="Verdana" panose="020B0604030504040204" pitchFamily="34" charset="0"/>
                <a:cs typeface="Courier New" panose="02070309020205020404" pitchFamily="49" charset="0"/>
              </a:rPr>
              <a:t>mytable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col2 = 2;</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62532701"/>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194</a:t>
            </a:fld>
            <a:endParaRPr/>
          </a:p>
        </p:txBody>
      </p:sp>
      <p:sp>
        <p:nvSpPr>
          <p:cNvPr id="84" name="Shape 84"/>
          <p:cNvSpPr>
            <a:spLocks noGrp="1"/>
          </p:cNvSpPr>
          <p:nvPr>
            <p:ph type="title"/>
          </p:nvPr>
        </p:nvSpPr>
        <p:spPr>
          <a:prstGeom prst="rect">
            <a:avLst/>
          </a:prstGeom>
        </p:spPr>
        <p:txBody>
          <a:bodyPr>
            <a:normAutofit/>
          </a:bodyPr>
          <a:lstStyle/>
          <a:p>
            <a:r>
              <a:rPr lang="en-US" dirty="0"/>
              <a:t>SQL EXCEPT Tips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EXCEPT Tips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 DBMS that doesn’t support EXCEPT, emulate it with:</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OUTER JOIN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a:t>
            </a:r>
            <a:r>
              <a:rPr lang="en-US" sz="1800" dirty="0" err="1">
                <a:latin typeface="Courier New" panose="02070309020205020404" pitchFamily="49" charset="0"/>
                <a:ea typeface="Verdana" panose="020B0604030504040204" pitchFamily="34" charset="0"/>
                <a:cs typeface="Courier New" panose="02070309020205020404" pitchFamily="49" charset="0"/>
              </a:rPr>
              <a:t>a.city</a:t>
            </a:r>
            <a:r>
              <a:rPr lang="en-US" sz="1800" dirty="0">
                <a:latin typeface="Courier New" panose="02070309020205020404" pitchFamily="49" charset="0"/>
                <a:ea typeface="Verdana" panose="020B0604030504040204" pitchFamily="34" charset="0"/>
                <a:cs typeface="Courier New" panose="02070309020205020404" pitchFamily="49" charset="0"/>
              </a:rPr>
              <a:t> FROM authors a</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LEFT OUTER JOIN publishers p ON </a:t>
            </a:r>
            <a:r>
              <a:rPr lang="en-US" sz="1800" dirty="0" err="1">
                <a:latin typeface="Courier New" panose="02070309020205020404" pitchFamily="49" charset="0"/>
                <a:ea typeface="Verdana" panose="020B0604030504040204" pitchFamily="34" charset="0"/>
                <a:cs typeface="Courier New" panose="02070309020205020404" pitchFamily="49" charset="0"/>
              </a:rPr>
              <a:t>a.city</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err="1">
                <a:latin typeface="Courier New" panose="02070309020205020404" pitchFamily="49" charset="0"/>
                <a:ea typeface="Verdana" panose="020B0604030504040204" pitchFamily="34" charset="0"/>
                <a:cs typeface="Courier New" panose="02070309020205020404" pitchFamily="49" charset="0"/>
              </a:rPr>
              <a:t>p.city</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a:t>
            </a:r>
            <a:r>
              <a:rPr lang="en-US" sz="1800" dirty="0" err="1">
                <a:latin typeface="Courier New" panose="02070309020205020404" pitchFamily="49" charset="0"/>
                <a:ea typeface="Verdana" panose="020B0604030504040204" pitchFamily="34" charset="0"/>
                <a:cs typeface="Courier New" panose="02070309020205020404" pitchFamily="49" charset="0"/>
              </a:rPr>
              <a:t>p.city</a:t>
            </a:r>
            <a:r>
              <a:rPr lang="en-US" sz="1800" dirty="0">
                <a:latin typeface="Courier New" panose="02070309020205020404" pitchFamily="49" charset="0"/>
                <a:ea typeface="Verdana" panose="020B0604030504040204" pitchFamily="34" charset="0"/>
                <a:cs typeface="Courier New" panose="02070309020205020404" pitchFamily="49" charset="0"/>
              </a:rPr>
              <a:t> IS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 a </a:t>
            </a:r>
            <a:r>
              <a:rPr lang="en-US" sz="1800" dirty="0">
                <a:latin typeface="Courier New" panose="02070309020205020404" pitchFamily="49" charset="0"/>
                <a:ea typeface="Verdana" panose="020B0604030504040204" pitchFamily="34" charset="0"/>
                <a:cs typeface="Courier New" panose="02070309020205020404" pitchFamily="49" charset="0"/>
              </a:rPr>
              <a:t>NOT EXISTS</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i="1" dirty="0">
                <a:latin typeface="Verdana" panose="020B0604030504040204" pitchFamily="34" charset="0"/>
                <a:ea typeface="Verdana" panose="020B0604030504040204" pitchFamily="34" charset="0"/>
                <a:cs typeface="Courier New" panose="02070309020205020404" pitchFamily="49" charset="0"/>
              </a:rPr>
              <a:t>subquery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city FROM authors WHERE NOT EXISTS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publishers WHERE </a:t>
            </a:r>
            <a:r>
              <a:rPr lang="en-US" sz="1800" dirty="0" err="1">
                <a:latin typeface="Courier New" panose="02070309020205020404" pitchFamily="49" charset="0"/>
                <a:ea typeface="Verdana" panose="020B0604030504040204" pitchFamily="34" charset="0"/>
                <a:cs typeface="Courier New" panose="02070309020205020404" pitchFamily="49" charset="0"/>
              </a:rPr>
              <a:t>authors.city</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err="1">
                <a:latin typeface="Courier New" panose="02070309020205020404" pitchFamily="49" charset="0"/>
                <a:ea typeface="Verdana" panose="020B0604030504040204" pitchFamily="34" charset="0"/>
                <a:cs typeface="Courier New" panose="02070309020205020404" pitchFamily="49" charset="0"/>
              </a:rPr>
              <a:t>publishers.city</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 a </a:t>
            </a:r>
            <a:r>
              <a:rPr lang="en-US" sz="1800" dirty="0">
                <a:latin typeface="Courier New" panose="02070309020205020404" pitchFamily="49" charset="0"/>
                <a:ea typeface="Verdana" panose="020B0604030504040204" pitchFamily="34" charset="0"/>
                <a:cs typeface="Courier New" panose="02070309020205020404" pitchFamily="49" charset="0"/>
              </a:rPr>
              <a:t>NOT IN</a:t>
            </a:r>
            <a:r>
              <a:rPr lang="en-US" sz="1800" dirty="0">
                <a:latin typeface="Verdana" panose="020B0604030504040204" pitchFamily="34" charset="0"/>
                <a:ea typeface="Verdana" panose="020B0604030504040204" pitchFamily="34" charset="0"/>
                <a:cs typeface="Courier New" panose="02070309020205020404" pitchFamily="49" charset="0"/>
              </a:rPr>
              <a:t> subquery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city FROM authors WHERE city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NOT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 FROM publishers);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0733304"/>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195</a:t>
            </a:fld>
            <a:endParaRPr/>
          </a:p>
        </p:txBody>
      </p:sp>
      <p:sp>
        <p:nvSpPr>
          <p:cNvPr id="84" name="Shape 84"/>
          <p:cNvSpPr>
            <a:spLocks noGrp="1"/>
          </p:cNvSpPr>
          <p:nvPr>
            <p:ph type="title"/>
          </p:nvPr>
        </p:nvSpPr>
        <p:spPr>
          <a:prstGeom prst="rect">
            <a:avLst/>
          </a:prstGeom>
        </p:spPr>
        <p:txBody>
          <a:bodyPr>
            <a:normAutofit/>
          </a:bodyPr>
          <a:lstStyle/>
          <a:p>
            <a:r>
              <a:rPr lang="en-US" dirty="0"/>
              <a:t>DBMS Support of EXCEPT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Support of EXCEPT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SQL Server 2000, MySQL, and Microsoft Access don’t support </a:t>
            </a:r>
            <a:r>
              <a:rPr lang="en-US" sz="1800" dirty="0">
                <a:latin typeface="Courier New" panose="02070309020205020404" pitchFamily="49" charset="0"/>
                <a:ea typeface="Verdana" panose="020B0604030504040204" pitchFamily="34" charset="0"/>
                <a:cs typeface="Courier New" panose="02070309020205020404" pitchFamily="49" charset="0"/>
              </a:rPr>
              <a:t>EXCEPT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Microsoft SQL Server 2005 and later support </a:t>
            </a:r>
            <a:r>
              <a:rPr lang="en-US" sz="1400" dirty="0">
                <a:latin typeface="Courier New" panose="02070309020205020404" pitchFamily="49" charset="0"/>
                <a:ea typeface="Verdana" panose="020B0604030504040204" pitchFamily="34" charset="0"/>
                <a:cs typeface="Courier New" panose="02070309020205020404" pitchFamily="49" charset="0"/>
              </a:rPr>
              <a:t>EXCEPT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it is called </a:t>
            </a:r>
            <a:r>
              <a:rPr lang="en-US" sz="1800" dirty="0">
                <a:latin typeface="Courier New" panose="02070309020205020404" pitchFamily="49" charset="0"/>
                <a:ea typeface="Verdana" panose="020B0604030504040204" pitchFamily="34" charset="0"/>
                <a:cs typeface="Courier New" panose="02070309020205020404" pitchFamily="49" charset="0"/>
              </a:rPr>
              <a:t>MINUS</a:t>
            </a:r>
            <a:r>
              <a:rPr lang="en-US" sz="1800" dirty="0">
                <a:latin typeface="Verdana" panose="020B0604030504040204" pitchFamily="34" charset="0"/>
                <a:ea typeface="Verdana" panose="020B0604030504040204" pitchFamily="34" charset="0"/>
                <a:cs typeface="Courier New" panose="02070309020205020404" pitchFamily="49" charset="0"/>
              </a:rPr>
              <a:t> instead of </a:t>
            </a:r>
            <a:r>
              <a:rPr lang="en-US" sz="1800" dirty="0">
                <a:latin typeface="Courier New" panose="02070309020205020404" pitchFamily="49" charset="0"/>
                <a:ea typeface="Verdana" panose="020B0604030504040204" pitchFamily="34" charset="0"/>
                <a:cs typeface="Courier New" panose="02070309020205020404" pitchFamily="49" charset="0"/>
              </a:rPr>
              <a:t>EXCEPT</a:t>
            </a:r>
            <a:r>
              <a:rPr lang="en-US" sz="1800" dirty="0">
                <a:latin typeface="Verdana" panose="020B0604030504040204" pitchFamily="34" charset="0"/>
                <a:ea typeface="Verdana" panose="020B0604030504040204" pitchFamily="34" charset="0"/>
                <a:cs typeface="Courier New" panose="02070309020205020404" pitchFamily="49" charset="0"/>
              </a:rPr>
              <a:t> </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 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MINUS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city FROM publishers;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10534805"/>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196</a:t>
            </a:fld>
            <a:endParaRPr/>
          </a:p>
        </p:txBody>
      </p:sp>
      <p:sp>
        <p:nvSpPr>
          <p:cNvPr id="84" name="Shape 84"/>
          <p:cNvSpPr>
            <a:spLocks noGrp="1"/>
          </p:cNvSpPr>
          <p:nvPr>
            <p:ph type="title"/>
          </p:nvPr>
        </p:nvSpPr>
        <p:spPr>
          <a:prstGeom prst="rect">
            <a:avLst/>
          </a:prstGeom>
        </p:spPr>
        <p:txBody>
          <a:bodyPr/>
          <a:lstStyle/>
          <a:p>
            <a:r>
              <a:rPr lang="en-US" dirty="0"/>
              <a:t>Exercise: Working with Set Operations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uses </a:t>
            </a:r>
            <a:r>
              <a:rPr lang="en-US" sz="1800" b="1" dirty="0" err="1"/>
              <a:t>soccerbooks.sql</a:t>
            </a:r>
            <a:r>
              <a:rPr lang="en-US" sz="1800" b="1" dirty="0"/>
              <a:t>. The answers are in </a:t>
            </a:r>
            <a:r>
              <a:rPr lang="en-US" sz="1800" b="1" dirty="0" err="1"/>
              <a:t>AnswersSetOperations.sql</a:t>
            </a:r>
            <a:r>
              <a:rPr lang="en-US" sz="1800" b="1" dirty="0"/>
              <a:t> </a:t>
            </a:r>
            <a:r>
              <a:rPr lang="en-US" sz="1800" dirty="0"/>
              <a:t> </a:t>
            </a:r>
          </a:p>
          <a:p>
            <a:pPr marL="342900" lvl="0" indent="-342900">
              <a:buFont typeface="+mj-lt"/>
              <a:buAutoNum type="arabicPeriod"/>
            </a:pPr>
            <a:r>
              <a:rPr lang="en-US" sz="1800" dirty="0"/>
              <a:t>List the states where authors and publishers are located, using set operations.</a:t>
            </a:r>
          </a:p>
          <a:p>
            <a:pPr marL="342900" lvl="0" indent="-342900">
              <a:buFont typeface="+mj-lt"/>
              <a:buAutoNum type="arabicPeriod"/>
            </a:pPr>
            <a:r>
              <a:rPr lang="en-US" sz="1800" dirty="0"/>
              <a:t>List the states where authors and publishers are located, including duplicates, using set operations.</a:t>
            </a:r>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18749793"/>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normAutofit/>
          </a:bodyPr>
          <a:lstStyle/>
          <a:p>
            <a:r>
              <a:rPr lang="en-US" dirty="0">
                <a:solidFill>
                  <a:schemeClr val="bg1"/>
                </a:solidFill>
              </a:rPr>
              <a:t>Advanced Action Statements</a:t>
            </a:r>
          </a:p>
        </p:txBody>
      </p:sp>
    </p:spTree>
    <p:extLst>
      <p:ext uri="{BB962C8B-B14F-4D97-AF65-F5344CB8AC3E}">
        <p14:creationId xmlns:p14="http://schemas.microsoft.com/office/powerpoint/2010/main" val="4081737984"/>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198</a:t>
            </a:fld>
            <a:endParaRPr/>
          </a:p>
        </p:txBody>
      </p:sp>
      <p:sp>
        <p:nvSpPr>
          <p:cNvPr id="84" name="Shape 84"/>
          <p:cNvSpPr>
            <a:spLocks noGrp="1"/>
          </p:cNvSpPr>
          <p:nvPr>
            <p:ph type="title"/>
          </p:nvPr>
        </p:nvSpPr>
        <p:spPr>
          <a:prstGeom prst="rect">
            <a:avLst/>
          </a:prstGeom>
        </p:spPr>
        <p:txBody>
          <a:bodyPr/>
          <a:lstStyle/>
          <a:p>
            <a:r>
              <a:rPr lang="en-US" dirty="0"/>
              <a:t>INSERT and Run a Subquery</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INSERT and Run a Subquery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number of columns in the subquery must equal the number of columns in either the table or list of columns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subquery is a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col1, col2</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subquery</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Insert the rows for customers in Los Angeles from </a:t>
            </a:r>
            <a:r>
              <a:rPr lang="en-US" sz="1800" dirty="0" err="1">
                <a:latin typeface="Verdana" panose="020B0604030504040204" pitchFamily="34" charset="0"/>
                <a:ea typeface="Verdana" panose="020B0604030504040204" pitchFamily="34" charset="0"/>
                <a:cs typeface="Courier New" panose="02070309020205020404" pitchFamily="49" charset="0"/>
              </a:rPr>
              <a:t>new_customers</a:t>
            </a:r>
            <a:r>
              <a:rPr lang="en-US" sz="1800" dirty="0">
                <a:latin typeface="Verdana" panose="020B0604030504040204" pitchFamily="34" charset="0"/>
                <a:ea typeface="Verdana" panose="020B0604030504040204" pitchFamily="34" charset="0"/>
                <a:cs typeface="Courier New" panose="02070309020205020404" pitchFamily="49" charset="0"/>
              </a:rPr>
              <a:t> into customers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customers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(SELECT city, state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new_customers</a:t>
            </a: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city = 'Los Angeles');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81312232"/>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199</a:t>
            </a:fld>
            <a:endParaRPr/>
          </a:p>
        </p:txBody>
      </p:sp>
      <p:sp>
        <p:nvSpPr>
          <p:cNvPr id="84" name="Shape 84"/>
          <p:cNvSpPr>
            <a:spLocks noGrp="1"/>
          </p:cNvSpPr>
          <p:nvPr>
            <p:ph type="title"/>
          </p:nvPr>
        </p:nvSpPr>
        <p:spPr>
          <a:prstGeom prst="rect">
            <a:avLst/>
          </a:prstGeom>
        </p:spPr>
        <p:txBody>
          <a:bodyPr/>
          <a:lstStyle/>
          <a:p>
            <a:r>
              <a:rPr lang="en-US" dirty="0"/>
              <a:t>INSERT and Run a Subquery</a:t>
            </a:r>
            <a:endParaRPr dirty="0"/>
          </a:p>
        </p:txBody>
      </p:sp>
      <p:sp>
        <p:nvSpPr>
          <p:cNvPr id="85" name="Shape 85"/>
          <p:cNvSpPr>
            <a:spLocks noGrp="1"/>
          </p:cNvSpPr>
          <p:nvPr>
            <p:ph type="body" sz="half" idx="1"/>
          </p:nvPr>
        </p:nvSpPr>
        <p:spPr>
          <a:xfrm>
            <a:off x="129999" y="860945"/>
            <a:ext cx="8930874" cy="5585222"/>
          </a:xfrm>
          <a:prstGeom prst="rect">
            <a:avLst/>
          </a:prstGeom>
        </p:spPr>
        <p:txBody>
          <a:bodyPr/>
          <a:lstStyle/>
          <a:p>
            <a:pPr>
              <a:defRPr sz="2400"/>
            </a:pPr>
            <a:r>
              <a:rPr lang="en-US" sz="1800" dirty="0"/>
              <a:t>INSERT and Run a Subquery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subquery, the column names don’t have to match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disregards the names of the columns returned by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and uses their positions instead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Can also </a:t>
            </a:r>
            <a:r>
              <a:rPr lang="en-US" sz="1800" dirty="0">
                <a:latin typeface="Courier New" panose="02070309020205020404" pitchFamily="49" charset="0"/>
                <a:ea typeface="Verdana" panose="020B0604030504040204" pitchFamily="34" charset="0"/>
                <a:cs typeface="Courier New" panose="02070309020205020404" pitchFamily="49" charset="0"/>
              </a:rPr>
              <a:t>SELECT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customers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city,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new_customers</a:t>
            </a: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name = 'Bob';</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0088816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84" name="Shape 84"/>
          <p:cNvSpPr>
            <a:spLocks noGrp="1"/>
          </p:cNvSpPr>
          <p:nvPr>
            <p:ph type="title"/>
          </p:nvPr>
        </p:nvSpPr>
        <p:spPr>
          <a:prstGeom prst="rect">
            <a:avLst/>
          </a:prstGeom>
        </p:spPr>
        <p:txBody>
          <a:bodyPr/>
          <a:lstStyle/>
          <a:p>
            <a:r>
              <a:t>About DevelopIntelligence</a:t>
            </a:r>
          </a:p>
        </p:txBody>
      </p:sp>
      <p:sp>
        <p:nvSpPr>
          <p:cNvPr id="85" name="Shape 85"/>
          <p:cNvSpPr>
            <a:spLocks noGrp="1"/>
          </p:cNvSpPr>
          <p:nvPr>
            <p:ph type="body" sz="half" idx="1"/>
          </p:nvPr>
        </p:nvSpPr>
        <p:spPr>
          <a:xfrm>
            <a:off x="129999" y="860944"/>
            <a:ext cx="4249296" cy="5585222"/>
          </a:xfrm>
          <a:prstGeom prst="rect">
            <a:avLst/>
          </a:prstGeom>
        </p:spPr>
        <p:txBody>
          <a:bodyPr/>
          <a:lstStyle/>
          <a:p>
            <a:pPr>
              <a:defRPr sz="2400"/>
            </a:pPr>
            <a:r>
              <a:rPr dirty="0"/>
              <a:t>Company</a:t>
            </a:r>
          </a:p>
          <a:p>
            <a:pPr lvl="1">
              <a:defRPr sz="1800"/>
            </a:pPr>
            <a:r>
              <a:rPr dirty="0"/>
              <a:t>Highly-customized, role-based learning solutions</a:t>
            </a:r>
          </a:p>
          <a:p>
            <a:pPr lvl="1">
              <a:defRPr sz="1800"/>
            </a:pPr>
            <a:r>
              <a:rPr dirty="0"/>
              <a:t>Managed Learning Solutions include training design and development, and learning program delivery and management</a:t>
            </a:r>
          </a:p>
          <a:p>
            <a:pPr lvl="1">
              <a:defRPr sz="1800"/>
            </a:pPr>
            <a:r>
              <a:rPr dirty="0"/>
              <a:t>Technical learning offerings in software development, open source technologies, and technology leadership development</a:t>
            </a:r>
          </a:p>
          <a:p>
            <a:pPr marL="633663" lvl="1" indent="-252663">
              <a:defRPr sz="2000"/>
            </a:pPr>
            <a:r>
              <a:rPr sz="1800" dirty="0"/>
              <a:t>Software development and engineering organizations benefit most from our Managed Learning Solutions</a:t>
            </a:r>
          </a:p>
        </p:txBody>
      </p:sp>
      <p:sp>
        <p:nvSpPr>
          <p:cNvPr id="86" name="Shape 86"/>
          <p:cNvSpPr/>
          <p:nvPr/>
        </p:nvSpPr>
        <p:spPr>
          <a:xfrm>
            <a:off x="4544641" y="860944"/>
            <a:ext cx="4419354"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r>
              <a:rPr dirty="0"/>
              <a:t>Background</a:t>
            </a:r>
          </a:p>
          <a:p>
            <a:pPr marL="661736" lvl="1" indent="-280736">
              <a:spcBef>
                <a:spcPts val="900"/>
              </a:spcBef>
              <a:buClr>
                <a:srgbClr val="FF7500"/>
              </a:buClr>
              <a:buSzPct val="100000"/>
              <a:buChar char="•"/>
              <a:defRPr>
                <a:latin typeface="Verdana"/>
                <a:ea typeface="Verdana"/>
                <a:cs typeface="Verdana"/>
                <a:sym typeface="Verdana"/>
              </a:defRPr>
            </a:pPr>
            <a:r>
              <a:rPr dirty="0"/>
              <a:t>Founded in 2003</a:t>
            </a:r>
          </a:p>
          <a:p>
            <a:pPr marL="661736" lvl="1" indent="-280736">
              <a:spcBef>
                <a:spcPts val="900"/>
              </a:spcBef>
              <a:buClr>
                <a:srgbClr val="FF7500"/>
              </a:buClr>
              <a:buSzPct val="100000"/>
              <a:buChar char="•"/>
              <a:defRPr>
                <a:latin typeface="Verdana"/>
                <a:ea typeface="Verdana"/>
                <a:cs typeface="Verdana"/>
                <a:sym typeface="Verdana"/>
              </a:defRPr>
            </a:pPr>
            <a:r>
              <a:rPr dirty="0"/>
              <a:t>Headquartered in Boulder, Colorado</a:t>
            </a:r>
          </a:p>
          <a:p>
            <a:pPr marL="661736" lvl="1" indent="-280736">
              <a:spcBef>
                <a:spcPts val="900"/>
              </a:spcBef>
              <a:buClr>
                <a:srgbClr val="FF7500"/>
              </a:buClr>
              <a:buSzPct val="100000"/>
              <a:buChar char="•"/>
              <a:defRPr>
                <a:latin typeface="Verdana"/>
                <a:ea typeface="Verdana"/>
                <a:cs typeface="Verdana"/>
                <a:sym typeface="Verdana"/>
              </a:defRPr>
            </a:pPr>
            <a:r>
              <a:rPr dirty="0"/>
              <a:t>Founder and CEO, Kelby Zorgdrager, has 20 years’ experience in Technical Learning and Development industry</a:t>
            </a:r>
          </a:p>
          <a:p>
            <a:pPr marL="661736" lvl="1" indent="-280736">
              <a:spcBef>
                <a:spcPts val="900"/>
              </a:spcBef>
              <a:buClr>
                <a:srgbClr val="FF7500"/>
              </a:buClr>
              <a:buSzPct val="100000"/>
              <a:buChar char="•"/>
              <a:defRPr>
                <a:latin typeface="Verdana"/>
                <a:ea typeface="Verdana"/>
                <a:cs typeface="Verdana"/>
                <a:sym typeface="Verdana"/>
              </a:defRPr>
            </a:pPr>
            <a:r>
              <a:rPr dirty="0"/>
              <a:t>More than </a:t>
            </a:r>
            <a:r>
              <a:rPr lang="en-US" dirty="0"/>
              <a:t>5</a:t>
            </a:r>
            <a:r>
              <a:rPr dirty="0"/>
              <a:t>0,000 developers trained in 30 countries since 2003</a:t>
            </a:r>
          </a:p>
          <a:p>
            <a:pPr marL="661736" lvl="1" indent="-280736">
              <a:spcBef>
                <a:spcPts val="900"/>
              </a:spcBef>
              <a:buClr>
                <a:srgbClr val="FF7500"/>
              </a:buClr>
              <a:buSzPct val="100000"/>
              <a:buChar char="•"/>
              <a:defRPr>
                <a:latin typeface="Verdana"/>
                <a:ea typeface="Verdana"/>
                <a:cs typeface="Verdana"/>
                <a:sym typeface="Verdana"/>
              </a:defRPr>
            </a:pPr>
            <a:r>
              <a:rPr dirty="0"/>
              <a:t>Managed and delivered learning solutions to more than 4,000 developers globally in 201</a:t>
            </a:r>
            <a:r>
              <a:rPr lang="en-US" dirty="0"/>
              <a:t>7</a:t>
            </a:r>
            <a:endParaRPr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84" name="Shape 84"/>
          <p:cNvSpPr>
            <a:spLocks noGrp="1"/>
          </p:cNvSpPr>
          <p:nvPr>
            <p:ph type="title"/>
          </p:nvPr>
        </p:nvSpPr>
        <p:spPr>
          <a:xfrm>
            <a:off x="112802" y="8947"/>
            <a:ext cx="7218050" cy="542133"/>
          </a:xfrm>
          <a:prstGeom prst="rect">
            <a:avLst/>
          </a:prstGeom>
        </p:spPr>
        <p:txBody>
          <a:bodyPr/>
          <a:lstStyle/>
          <a:p>
            <a:r>
              <a:rPr lang="en-US" dirty="0"/>
              <a:t>Table Closure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Table Closure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Tables have </a:t>
            </a:r>
            <a:r>
              <a:rPr lang="en-US" sz="1800" i="1" dirty="0">
                <a:latin typeface="Verdana" panose="020B0604030504040204" pitchFamily="34" charset="0"/>
                <a:ea typeface="Verdana" panose="020B0604030504040204" pitchFamily="34" charset="0"/>
                <a:cs typeface="Courier New" panose="02070309020205020404" pitchFamily="49" charset="0"/>
              </a:rPr>
              <a:t>closure</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Any operation performed on a table produces another table as a result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Regardless of how tables are split or merged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Chain and nest multiple table operations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Unary/ monadic table operations: run on one table and produce a result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Binary/ dyadic table operations: run on two tables and produce a result table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72258178"/>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200</a:t>
            </a:fld>
            <a:endParaRPr/>
          </a:p>
        </p:txBody>
      </p:sp>
      <p:sp>
        <p:nvSpPr>
          <p:cNvPr id="84" name="Shape 84"/>
          <p:cNvSpPr>
            <a:spLocks noGrp="1"/>
          </p:cNvSpPr>
          <p:nvPr>
            <p:ph type="title"/>
          </p:nvPr>
        </p:nvSpPr>
        <p:spPr>
          <a:prstGeom prst="rect">
            <a:avLst/>
          </a:prstGeom>
        </p:spPr>
        <p:txBody>
          <a:bodyPr/>
          <a:lstStyle/>
          <a:p>
            <a:r>
              <a:rPr lang="en-US" dirty="0"/>
              <a:t>UPDATE with CASE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UPDATE with CASE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Can use a CASE statement to update conditionally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SET price = price * CASE type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WHEN 'history'    THEN 1.10</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WHEN 'psychology' THEN 1.20</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ELSE 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END;</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3783313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201</a:t>
            </a:fld>
            <a:endParaRPr/>
          </a:p>
        </p:txBody>
      </p:sp>
      <p:sp>
        <p:nvSpPr>
          <p:cNvPr id="84" name="Shape 84"/>
          <p:cNvSpPr>
            <a:spLocks noGrp="1"/>
          </p:cNvSpPr>
          <p:nvPr>
            <p:ph type="title"/>
          </p:nvPr>
        </p:nvSpPr>
        <p:spPr>
          <a:prstGeom prst="rect">
            <a:avLst/>
          </a:prstGeom>
        </p:spPr>
        <p:txBody>
          <a:bodyPr/>
          <a:lstStyle/>
          <a:p>
            <a:r>
              <a:rPr lang="en-US" dirty="0"/>
              <a:t>UPDATE with Nested Subqueries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UPDATE with Nested Subqueries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update values in a given table based on the values stored in another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nested subqueries update the publication date for all the books written by Bob Loblaw to March 15, 2010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SET </a:t>
            </a:r>
            <a:r>
              <a:rPr lang="en-US" sz="1800" dirty="0" err="1">
                <a:latin typeface="Courier New" panose="02070309020205020404" pitchFamily="49" charset="0"/>
                <a:ea typeface="Verdana" panose="020B0604030504040204" pitchFamily="34" charset="0"/>
                <a:cs typeface="Courier New" panose="02070309020205020404" pitchFamily="49" charset="0"/>
              </a:rPr>
              <a:t>pubdate</a:t>
            </a:r>
            <a:r>
              <a:rPr lang="en-US" sz="1800" dirty="0">
                <a:latin typeface="Courier New" panose="02070309020205020404" pitchFamily="49" charset="0"/>
                <a:ea typeface="Verdana" panose="020B0604030504040204" pitchFamily="34" charset="0"/>
                <a:cs typeface="Courier New" panose="02070309020205020404" pitchFamily="49" charset="0"/>
              </a:rPr>
              <a:t> = DATE '2010-03-15' WHERE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FROM authors WHERE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 'Bob'</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AND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 = 'Loblaw'));</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9400136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202</a:t>
            </a:fld>
            <a:endParaRPr/>
          </a:p>
        </p:txBody>
      </p:sp>
      <p:sp>
        <p:nvSpPr>
          <p:cNvPr id="84" name="Shape 84"/>
          <p:cNvSpPr>
            <a:spLocks noGrp="1"/>
          </p:cNvSpPr>
          <p:nvPr>
            <p:ph type="title"/>
          </p:nvPr>
        </p:nvSpPr>
        <p:spPr>
          <a:prstGeom prst="rect">
            <a:avLst/>
          </a:prstGeom>
        </p:spPr>
        <p:txBody>
          <a:bodyPr/>
          <a:lstStyle/>
          <a:p>
            <a:r>
              <a:rPr lang="en-US" dirty="0"/>
              <a:t>TRUNCATE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TRUNCATE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TRUNCATE</a:t>
            </a:r>
            <a:r>
              <a:rPr lang="en-US" sz="1800" dirty="0">
                <a:latin typeface="Verdana" panose="020B0604030504040204" pitchFamily="34" charset="0"/>
                <a:ea typeface="Verdana" panose="020B0604030504040204" pitchFamily="34" charset="0"/>
                <a:cs typeface="Courier New" panose="02070309020205020404" pitchFamily="49" charset="0"/>
              </a:rPr>
              <a:t> to delete all the rows in a table faster than </a:t>
            </a:r>
            <a:r>
              <a:rPr lang="en-US" sz="1800" dirty="0">
                <a:latin typeface="Courier New" panose="02070309020205020404" pitchFamily="49" charset="0"/>
                <a:ea typeface="Verdana" panose="020B0604030504040204" pitchFamily="34" charset="0"/>
                <a:cs typeface="Courier New" panose="02070309020205020404" pitchFamily="49" charset="0"/>
              </a:rPr>
              <a:t>DELETE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TRUNCATE</a:t>
            </a:r>
            <a:r>
              <a:rPr lang="en-US" sz="1400" dirty="0">
                <a:latin typeface="Verdana" panose="020B0604030504040204" pitchFamily="34" charset="0"/>
                <a:ea typeface="Verdana" panose="020B0604030504040204" pitchFamily="34" charset="0"/>
                <a:cs typeface="Courier New" panose="02070309020205020404" pitchFamily="49" charset="0"/>
              </a:rPr>
              <a:t> is like a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statement without the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clause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TRUNCATE</a:t>
            </a:r>
            <a:r>
              <a:rPr lang="en-US" sz="1800" dirty="0">
                <a:latin typeface="Verdana" panose="020B0604030504040204" pitchFamily="34" charset="0"/>
                <a:ea typeface="Verdana" panose="020B0604030504040204" pitchFamily="34" charset="0"/>
                <a:cs typeface="Courier New" panose="02070309020205020404" pitchFamily="49" charset="0"/>
              </a:rPr>
              <a:t> is supported by DBMSs Microsoft SQL Server, Oracle, MySQL, and PostgreSQL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It's not part of the SQL standard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TRUNCATE </a:t>
            </a:r>
            <a:r>
              <a:rPr lang="en-US" sz="1800" dirty="0">
                <a:latin typeface="Verdana" panose="020B0604030504040204" pitchFamily="34" charset="0"/>
                <a:ea typeface="Verdana" panose="020B0604030504040204" pitchFamily="34" charset="0"/>
                <a:cs typeface="Courier New" panose="02070309020205020404" pitchFamily="49" charset="0"/>
              </a:rPr>
              <a:t>uses fewer system resources because it doesn’t have scan the whole table and record changes in the transaction log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But you can’t rollback your changes if you make a mistake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TRUNCATE TABLE </a:t>
            </a:r>
            <a:r>
              <a:rPr lang="en-US" sz="1800" i="1" dirty="0" err="1">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63938481"/>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203</a:t>
            </a:fld>
            <a:endParaRPr/>
          </a:p>
        </p:txBody>
      </p:sp>
      <p:sp>
        <p:nvSpPr>
          <p:cNvPr id="84" name="Shape 84"/>
          <p:cNvSpPr>
            <a:spLocks noGrp="1"/>
          </p:cNvSpPr>
          <p:nvPr>
            <p:ph type="title"/>
          </p:nvPr>
        </p:nvSpPr>
        <p:spPr>
          <a:prstGeom prst="rect">
            <a:avLst/>
          </a:prstGeom>
        </p:spPr>
        <p:txBody>
          <a:bodyPr/>
          <a:lstStyle/>
          <a:p>
            <a:r>
              <a:rPr lang="en-US" dirty="0"/>
              <a:t>DBMS-Specific Table Definitions: SQL Server</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DBMS-Specific Table Definitions: SQL Server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display table definitions in Microsoft SQL Server: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SQL Server 2000, start SQL Query Analyzer or the interactive </a:t>
            </a:r>
            <a:r>
              <a:rPr lang="en-US" sz="1400" dirty="0" err="1">
                <a:latin typeface="Verdana" panose="020B0604030504040204" pitchFamily="34" charset="0"/>
                <a:ea typeface="Verdana" panose="020B0604030504040204" pitchFamily="34" charset="0"/>
                <a:cs typeface="Courier New" panose="02070309020205020404" pitchFamily="49" charset="0"/>
              </a:rPr>
              <a:t>osql</a:t>
            </a:r>
            <a:r>
              <a:rPr lang="en-US" sz="1400" dirty="0">
                <a:latin typeface="Verdana" panose="020B0604030504040204" pitchFamily="34" charset="0"/>
                <a:ea typeface="Verdana" panose="020B0604030504040204" pitchFamily="34" charset="0"/>
                <a:cs typeface="Courier New" panose="02070309020205020404" pitchFamily="49" charset="0"/>
              </a:rPr>
              <a:t> command-line tool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SQL Server 2005 and later, start SQL Server Management Studio or the interactive </a:t>
            </a:r>
            <a:r>
              <a:rPr lang="en-US" sz="1400" dirty="0" err="1">
                <a:latin typeface="Verdana" panose="020B0604030504040204" pitchFamily="34" charset="0"/>
                <a:ea typeface="Verdana" panose="020B0604030504040204" pitchFamily="34" charset="0"/>
                <a:cs typeface="Courier New" panose="02070309020205020404" pitchFamily="49" charset="0"/>
              </a:rPr>
              <a:t>sqlcmd</a:t>
            </a:r>
            <a:r>
              <a:rPr lang="en-US" sz="1400" dirty="0">
                <a:latin typeface="Verdana" panose="020B0604030504040204" pitchFamily="34" charset="0"/>
                <a:ea typeface="Verdana" panose="020B0604030504040204" pitchFamily="34" charset="0"/>
                <a:cs typeface="Courier New" panose="02070309020205020404" pitchFamily="49" charset="0"/>
              </a:rPr>
              <a:t> command-line tool</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a:t>
            </a:r>
            <a:r>
              <a:rPr lang="en-US" sz="1800" dirty="0" err="1">
                <a:latin typeface="Courier New" panose="02070309020205020404" pitchFamily="49" charset="0"/>
                <a:ea typeface="Verdana" panose="020B0604030504040204" pitchFamily="34" charset="0"/>
                <a:cs typeface="Courier New" panose="02070309020205020404" pitchFamily="49" charset="0"/>
              </a:rPr>
              <a:t>osql</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err="1">
                <a:latin typeface="Courier New" panose="02070309020205020404" pitchFamily="49" charset="0"/>
                <a:ea typeface="Verdana" panose="020B0604030504040204" pitchFamily="34" charset="0"/>
                <a:cs typeface="Courier New" panose="02070309020205020404" pitchFamily="49" charset="0"/>
              </a:rPr>
              <a:t>sqlcmd</a:t>
            </a:r>
            <a:r>
              <a:rPr lang="en-US" sz="1800" dirty="0">
                <a:latin typeface="Verdana" panose="020B0604030504040204" pitchFamily="34" charset="0"/>
                <a:ea typeface="Verdana" panose="020B0604030504040204" pitchFamily="34" charset="0"/>
                <a:cs typeface="Courier New" panose="02070309020205020404" pitchFamily="49" charset="0"/>
              </a:rPr>
              <a:t> commands or the graphical tools and choose Query &gt; Results in Grid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Type </a:t>
            </a:r>
            <a:r>
              <a:rPr lang="en-US" sz="1800" dirty="0" err="1">
                <a:latin typeface="Courier New" panose="02070309020205020404" pitchFamily="49" charset="0"/>
                <a:ea typeface="Verdana" panose="020B0604030504040204" pitchFamily="34" charset="0"/>
                <a:cs typeface="Courier New" panose="02070309020205020404" pitchFamily="49" charset="0"/>
              </a:rPr>
              <a:t>sp_help</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where </a:t>
            </a:r>
            <a:r>
              <a:rPr lang="en-US" sz="1800" i="1" dirty="0">
                <a:latin typeface="Verdana" panose="020B0604030504040204" pitchFamily="34"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is a table name.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SQL Query Analyzer or SQL Server Management Studio, choose Query &gt; Execute or press F5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osql</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err="1">
                <a:latin typeface="Courier New" panose="02070309020205020404" pitchFamily="49" charset="0"/>
                <a:ea typeface="Verdana" panose="020B0604030504040204" pitchFamily="34" charset="0"/>
                <a:cs typeface="Courier New" panose="02070309020205020404" pitchFamily="49" charset="0"/>
              </a:rPr>
              <a:t>sqlcmd</a:t>
            </a:r>
            <a:r>
              <a:rPr lang="en-US" sz="1800" dirty="0">
                <a:latin typeface="Verdana" panose="020B0604030504040204" pitchFamily="34" charset="0"/>
                <a:ea typeface="Verdana" panose="020B0604030504040204" pitchFamily="34" charset="0"/>
                <a:cs typeface="Courier New" panose="02070309020205020404" pitchFamily="49" charset="0"/>
              </a:rPr>
              <a:t>, press Enter; then type go and press Enter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show tables in SQL Server:</a:t>
            </a:r>
          </a:p>
          <a:p>
            <a:pPr marL="381000" lvl="1" indent="0">
              <a:buNone/>
              <a:defRPr sz="1800"/>
            </a:pPr>
            <a:r>
              <a:rPr lang="en-US" sz="1800" dirty="0" err="1">
                <a:latin typeface="Courier New" panose="02070309020205020404" pitchFamily="49" charset="0"/>
                <a:ea typeface="Verdana" panose="020B0604030504040204" pitchFamily="34" charset="0"/>
                <a:cs typeface="Courier New" panose="02070309020205020404" pitchFamily="49" charset="0"/>
              </a:rPr>
              <a:t>sp_tables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28968568"/>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204</a:t>
            </a:fld>
            <a:endParaRPr/>
          </a:p>
        </p:txBody>
      </p:sp>
      <p:sp>
        <p:nvSpPr>
          <p:cNvPr id="84" name="Shape 84"/>
          <p:cNvSpPr>
            <a:spLocks noGrp="1"/>
          </p:cNvSpPr>
          <p:nvPr>
            <p:ph type="title"/>
          </p:nvPr>
        </p:nvSpPr>
        <p:spPr>
          <a:prstGeom prst="rect">
            <a:avLst/>
          </a:prstGeom>
        </p:spPr>
        <p:txBody>
          <a:bodyPr/>
          <a:lstStyle/>
          <a:p>
            <a:r>
              <a:rPr lang="en-US" dirty="0"/>
              <a:t>DBMS-Specific Table Definitions: Oracle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DBMS-Specific Table Definitions: Oracle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Start the interactive </a:t>
            </a:r>
            <a:r>
              <a:rPr lang="en-US" sz="1800" dirty="0" err="1">
                <a:latin typeface="Courier New" panose="02070309020205020404" pitchFamily="49" charset="0"/>
                <a:ea typeface="Verdana" panose="020B0604030504040204" pitchFamily="34" charset="0"/>
                <a:cs typeface="Courier New" panose="02070309020205020404" pitchFamily="49" charset="0"/>
              </a:rPr>
              <a:t>sqlplus</a:t>
            </a:r>
            <a:r>
              <a:rPr lang="en-US" sz="1800" dirty="0">
                <a:latin typeface="Verdana" panose="020B0604030504040204" pitchFamily="34" charset="0"/>
                <a:ea typeface="Verdana" panose="020B0604030504040204" pitchFamily="34" charset="0"/>
                <a:cs typeface="Courier New" panose="02070309020205020404" pitchFamily="49" charset="0"/>
              </a:rPr>
              <a:t> command-line tool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Type </a:t>
            </a:r>
            <a:r>
              <a:rPr lang="en-US" sz="1800" dirty="0">
                <a:latin typeface="Courier New" panose="02070309020205020404" pitchFamily="49" charset="0"/>
                <a:ea typeface="Verdana" panose="020B0604030504040204" pitchFamily="34" charset="0"/>
                <a:cs typeface="Courier New" panose="02070309020205020404" pitchFamily="49" charset="0"/>
              </a:rPr>
              <a:t>describe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where table is a table name and then press Enter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display tables in Oracle: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TAB;</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281368998"/>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205</a:t>
            </a:fld>
            <a:endParaRPr/>
          </a:p>
        </p:txBody>
      </p:sp>
      <p:sp>
        <p:nvSpPr>
          <p:cNvPr id="84" name="Shape 84"/>
          <p:cNvSpPr>
            <a:spLocks noGrp="1"/>
          </p:cNvSpPr>
          <p:nvPr>
            <p:ph type="title"/>
          </p:nvPr>
        </p:nvSpPr>
        <p:spPr>
          <a:prstGeom prst="rect">
            <a:avLst/>
          </a:prstGeom>
        </p:spPr>
        <p:txBody>
          <a:bodyPr>
            <a:normAutofit/>
          </a:bodyPr>
          <a:lstStyle/>
          <a:p>
            <a:r>
              <a:rPr lang="en-US" dirty="0"/>
              <a:t>Exercise: Putting it All Together (1/3)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b="1" dirty="0"/>
              <a:t>Note: the following use </a:t>
            </a:r>
            <a:r>
              <a:rPr lang="en-US" sz="1800" b="1" dirty="0" err="1"/>
              <a:t>soccerbooks.sql</a:t>
            </a:r>
            <a:r>
              <a:rPr lang="en-US" sz="1800" b="1" dirty="0"/>
              <a:t> and </a:t>
            </a:r>
            <a:r>
              <a:rPr lang="en-US" sz="1800" b="1" dirty="0" err="1"/>
              <a:t>newdb.sql</a:t>
            </a:r>
            <a:r>
              <a:rPr lang="en-US" sz="1800" b="1" dirty="0"/>
              <a:t>. The answers are in </a:t>
            </a:r>
            <a:r>
              <a:rPr lang="en-US" sz="1800" b="1" dirty="0" err="1"/>
              <a:t>AnswersPuttingItAllTogether.sql</a:t>
            </a:r>
            <a:r>
              <a:rPr lang="en-US" sz="1800" b="1" dirty="0"/>
              <a:t> </a:t>
            </a:r>
            <a:r>
              <a:rPr lang="en-US" sz="1800" dirty="0"/>
              <a:t> </a:t>
            </a:r>
          </a:p>
          <a:p>
            <a:pPr marL="342900" lvl="0" indent="-342900">
              <a:buFont typeface="+mj-lt"/>
              <a:buAutoNum type="arabicPeriod"/>
            </a:pPr>
            <a:r>
              <a:rPr lang="en-US" sz="1800" dirty="0"/>
              <a:t>Calculate the running sum, average, and count of book sales.</a:t>
            </a:r>
          </a:p>
          <a:p>
            <a:pPr marL="342900" lvl="0" indent="-342900">
              <a:buFont typeface="+mj-lt"/>
              <a:buAutoNum type="arabicPeriod"/>
            </a:pPr>
            <a:r>
              <a:rPr lang="en-US" sz="1800" dirty="0"/>
              <a:t>Calculate intercity distances from cumulative distances. </a:t>
            </a:r>
          </a:p>
          <a:p>
            <a:pPr marL="342900" lvl="0" indent="-342900">
              <a:buFont typeface="+mj-lt"/>
              <a:buAutoNum type="arabicPeriod"/>
            </a:pPr>
            <a:r>
              <a:rPr lang="en-US" sz="1800" dirty="0"/>
              <a:t>List the top three salespeople by </a:t>
            </a:r>
            <a:r>
              <a:rPr lang="en-US" sz="1800" dirty="0" err="1">
                <a:latin typeface="Courier New" panose="02070309020205020404" pitchFamily="49" charset="0"/>
                <a:cs typeface="Courier New" panose="02070309020205020404" pitchFamily="49" charset="0"/>
              </a:rPr>
              <a:t>emp_id</a:t>
            </a:r>
            <a:r>
              <a:rPr lang="en-US" sz="1800" dirty="0"/>
              <a:t>, including ties (duplicates). Hint: use subqueries, </a:t>
            </a:r>
            <a:r>
              <a:rPr lang="en-US" sz="1800" dirty="0">
                <a:latin typeface="Courier New" panose="02070309020205020404" pitchFamily="49" charset="0"/>
                <a:cs typeface="Courier New" panose="02070309020205020404" pitchFamily="49" charset="0"/>
              </a:rPr>
              <a:t>LIMIT</a:t>
            </a:r>
            <a:r>
              <a:rPr lang="en-US" sz="1800" dirty="0"/>
              <a:t> and </a:t>
            </a:r>
            <a:r>
              <a:rPr lang="en-US" sz="1800" dirty="0">
                <a:latin typeface="Courier New" panose="02070309020205020404" pitchFamily="49" charset="0"/>
                <a:cs typeface="Courier New" panose="02070309020205020404" pitchFamily="49" charset="0"/>
              </a:rPr>
              <a:t>OFFSET</a:t>
            </a:r>
          </a:p>
          <a:p>
            <a:pPr marL="342900" lvl="0" indent="-342900">
              <a:buFont typeface="+mj-lt"/>
              <a:buAutoNum type="arabicPeriod"/>
            </a:pPr>
            <a:r>
              <a:rPr lang="en-US" sz="1800" dirty="0"/>
              <a:t>List the top three salespeople by </a:t>
            </a:r>
            <a:r>
              <a:rPr lang="en-US" sz="1800" dirty="0" err="1">
                <a:latin typeface="Curlz MT" panose="04040404050702020202" pitchFamily="82" charset="0"/>
              </a:rPr>
              <a:t>emp_id</a:t>
            </a:r>
            <a:r>
              <a:rPr lang="en-US" sz="1800" dirty="0"/>
              <a:t>, skipping the initial four rows. These are the next three after the first four. </a:t>
            </a:r>
          </a:p>
          <a:p>
            <a:pPr marL="342900" lvl="0" indent="-342900">
              <a:buFont typeface="+mj-lt"/>
              <a:buAutoNum type="arabicPeriod"/>
            </a:pPr>
            <a:r>
              <a:rPr lang="en-US" sz="1800" dirty="0"/>
              <a:t>Rank employees by sales. Hint: use a subquery</a:t>
            </a:r>
          </a:p>
          <a:p>
            <a:pPr marL="342900" lvl="0" indent="-342900">
              <a:buFont typeface="+mj-lt"/>
              <a:buAutoNum type="arabicPeriod"/>
            </a:pPr>
            <a:r>
              <a:rPr lang="en-US" sz="1800" dirty="0"/>
              <a:t>List the authors’ names and telephone numbers. If there is a work phone number and a home phone number, print the work phone number. If there is only a home phone number, print that. Hint: join the authors and telephones tables. Use </a:t>
            </a:r>
            <a:r>
              <a:rPr lang="en-US" sz="1800" dirty="0">
                <a:latin typeface="Courier New" panose="02070309020205020404" pitchFamily="49" charset="0"/>
                <a:cs typeface="Courier New" panose="02070309020205020404" pitchFamily="49" charset="0"/>
              </a:rPr>
              <a:t>COALESCE()</a:t>
            </a:r>
            <a:r>
              <a:rPr lang="en-US" sz="1800" dirty="0"/>
              <a:t> to determine if the work phone number is null. There is no need to use a case statement.   </a:t>
            </a:r>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37953045"/>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206</a:t>
            </a:fld>
            <a:endParaRPr/>
          </a:p>
        </p:txBody>
      </p:sp>
      <p:sp>
        <p:nvSpPr>
          <p:cNvPr id="84" name="Shape 84"/>
          <p:cNvSpPr>
            <a:spLocks noGrp="1"/>
          </p:cNvSpPr>
          <p:nvPr>
            <p:ph type="title"/>
          </p:nvPr>
        </p:nvSpPr>
        <p:spPr>
          <a:prstGeom prst="rect">
            <a:avLst/>
          </a:prstGeom>
        </p:spPr>
        <p:txBody>
          <a:bodyPr/>
          <a:lstStyle/>
          <a:p>
            <a:r>
              <a:rPr lang="en-US" dirty="0"/>
              <a:t>Exercise: Putting it All Together (2/3)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42900" indent="-342900">
              <a:buFont typeface="+mj-lt"/>
              <a:buAutoNum type="arabicPeriod" startAt="7"/>
            </a:pPr>
            <a:r>
              <a:rPr lang="en-US" sz="1800" dirty="0"/>
              <a:t>Calculate the running sum of book sales, but only for books of type children, history, computer and psychology. If the book type is biography, print out *IGNORED*. Hint: use a case statement and a subquery.  </a:t>
            </a:r>
          </a:p>
          <a:p>
            <a:pPr marL="342900" lvl="0" indent="-342900">
              <a:buFont typeface="+mj-lt"/>
              <a:buAutoNum type="arabicPeriod" startAt="7"/>
            </a:pPr>
            <a:r>
              <a:rPr lang="en-US" sz="1800" dirty="0"/>
              <a:t>Pivoting a table swaps its columns and rows, typically to display data in a compact format on a report. This uses SUM and CASE to list the number of books each author wrote (or cowrote). List the number of books each author wrote (or cowrote), pivoting the result. Run and examine this code.</a:t>
            </a:r>
          </a:p>
          <a:p>
            <a:r>
              <a:rPr lang="en-US" sz="1800" dirty="0">
                <a:latin typeface="Courier New" panose="02070309020205020404" pitchFamily="49" charset="0"/>
                <a:cs typeface="Courier New" panose="02070309020205020404" pitchFamily="49" charset="0"/>
              </a:rPr>
              <a:t>SELECT</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='A01'</a:t>
            </a:r>
          </a:p>
          <a:p>
            <a:r>
              <a:rPr lang="en-US" sz="1800" dirty="0">
                <a:latin typeface="Courier New" panose="02070309020205020404" pitchFamily="49" charset="0"/>
                <a:cs typeface="Courier New" panose="02070309020205020404" pitchFamily="49" charset="0"/>
              </a:rPr>
              <a:t>		THEN 1 ELSE 0 END) AS A01,</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='A02'</a:t>
            </a:r>
          </a:p>
          <a:p>
            <a:r>
              <a:rPr lang="en-US" sz="1800" dirty="0">
                <a:latin typeface="Courier New" panose="02070309020205020404" pitchFamily="49" charset="0"/>
                <a:cs typeface="Courier New" panose="02070309020205020404" pitchFamily="49" charset="0"/>
              </a:rPr>
              <a:t>		THEN 1 ELSE 0 END) AS A02,</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='A03'</a:t>
            </a:r>
          </a:p>
          <a:p>
            <a:r>
              <a:rPr lang="en-US" sz="1800" dirty="0">
                <a:latin typeface="Courier New" panose="02070309020205020404" pitchFamily="49" charset="0"/>
                <a:cs typeface="Courier New" panose="02070309020205020404" pitchFamily="49" charset="0"/>
              </a:rPr>
              <a:t>		THEN 1 ELSE 0 END) AS A03,</a:t>
            </a:r>
          </a:p>
          <a:p>
            <a:r>
              <a:rPr lang="en-US" sz="1800" dirty="0">
                <a:latin typeface="Courier New" panose="02070309020205020404" pitchFamily="49" charset="0"/>
                <a:cs typeface="Courier New" panose="02070309020205020404" pitchFamily="49" charset="0"/>
              </a:rPr>
              <a:t>	</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50997572"/>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207</a:t>
            </a:fld>
            <a:endParaRPr/>
          </a:p>
        </p:txBody>
      </p:sp>
      <p:sp>
        <p:nvSpPr>
          <p:cNvPr id="84" name="Shape 84"/>
          <p:cNvSpPr>
            <a:spLocks noGrp="1"/>
          </p:cNvSpPr>
          <p:nvPr>
            <p:ph type="title"/>
          </p:nvPr>
        </p:nvSpPr>
        <p:spPr>
          <a:prstGeom prst="rect">
            <a:avLst/>
          </a:prstGeom>
        </p:spPr>
        <p:txBody>
          <a:bodyPr/>
          <a:lstStyle/>
          <a:p>
            <a:r>
              <a:rPr lang="en-US" dirty="0"/>
              <a:t>Exercise: Putting it All Together (3/3)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='A04'</a:t>
            </a:r>
          </a:p>
          <a:p>
            <a:r>
              <a:rPr lang="en-US" sz="1800" dirty="0">
                <a:latin typeface="Courier New" panose="02070309020205020404" pitchFamily="49" charset="0"/>
                <a:cs typeface="Courier New" panose="02070309020205020404" pitchFamily="49" charset="0"/>
              </a:rPr>
              <a:t>		THEN 1 ELSE 0 END) AS A04,</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='A05'</a:t>
            </a:r>
          </a:p>
          <a:p>
            <a:r>
              <a:rPr lang="en-US" sz="1800" dirty="0"/>
              <a:t>		</a:t>
            </a:r>
            <a:r>
              <a:rPr lang="en-US" sz="1800" dirty="0">
                <a:latin typeface="Courier New" panose="02070309020205020404" pitchFamily="49" charset="0"/>
                <a:cs typeface="Courier New" panose="02070309020205020404" pitchFamily="49" charset="0"/>
              </a:rPr>
              <a:t>THEN 1 ELSE 0 END) AS A05,</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='A06'</a:t>
            </a:r>
          </a:p>
          <a:p>
            <a:r>
              <a:rPr lang="en-US" sz="1800" dirty="0">
                <a:latin typeface="Courier New" panose="02070309020205020404" pitchFamily="49" charset="0"/>
                <a:cs typeface="Courier New" panose="02070309020205020404" pitchFamily="49" charset="0"/>
              </a:rPr>
              <a:t>		THEN 1 ELSE 0 END) AS A06,</a:t>
            </a:r>
          </a:p>
          <a:p>
            <a:r>
              <a:rPr lang="en-US" sz="1800" dirty="0">
                <a:latin typeface="Courier New" panose="02070309020205020404" pitchFamily="49" charset="0"/>
                <a:cs typeface="Courier New" panose="02070309020205020404" pitchFamily="49" charset="0"/>
              </a:rPr>
              <a:t>	SUM(CASE WHEN </a:t>
            </a:r>
            <a:r>
              <a:rPr lang="en-US" sz="1800" dirty="0" err="1">
                <a:latin typeface="Courier New" panose="02070309020205020404" pitchFamily="49" charset="0"/>
                <a:cs typeface="Courier New" panose="02070309020205020404" pitchFamily="49" charset="0"/>
              </a:rPr>
              <a:t>au_id</a:t>
            </a:r>
            <a:r>
              <a:rPr lang="en-US" sz="1800" dirty="0">
                <a:latin typeface="Courier New" panose="02070309020205020404" pitchFamily="49" charset="0"/>
                <a:cs typeface="Courier New" panose="02070309020205020404" pitchFamily="49" charset="0"/>
              </a:rPr>
              <a:t>='A07'</a:t>
            </a:r>
          </a:p>
          <a:p>
            <a:r>
              <a:rPr lang="en-US" sz="1800" dirty="0">
                <a:latin typeface="Courier New" panose="02070309020205020404" pitchFamily="49" charset="0"/>
                <a:cs typeface="Courier New" panose="02070309020205020404" pitchFamily="49" charset="0"/>
              </a:rPr>
              <a:t>		THEN 1 ELSE 0 END) AS A07</a:t>
            </a:r>
          </a:p>
          <a:p>
            <a:r>
              <a:rPr lang="en-US" sz="1800" dirty="0">
                <a:latin typeface="Courier New" panose="02070309020205020404" pitchFamily="49" charset="0"/>
                <a:cs typeface="Courier New" panose="02070309020205020404" pitchFamily="49" charset="0"/>
              </a:rPr>
              <a:t>	FROM </a:t>
            </a:r>
            <a:r>
              <a:rPr lang="en-US" sz="1800" dirty="0" err="1">
                <a:latin typeface="Courier New" panose="02070309020205020404" pitchFamily="49" charset="0"/>
                <a:cs typeface="Courier New" panose="02070309020205020404" pitchFamily="49" charset="0"/>
              </a:rPr>
              <a:t>title_authors</a:t>
            </a:r>
            <a:r>
              <a:rPr lang="en-US" sz="1800" dirty="0">
                <a:latin typeface="Courier New" panose="02070309020205020404" pitchFamily="49" charset="0"/>
                <a:cs typeface="Courier New" panose="02070309020205020404" pitchFamily="49" charset="0"/>
              </a:rPr>
              <a:t>  </a:t>
            </a:r>
          </a:p>
          <a:p>
            <a:pPr marL="342900" lvl="0" indent="-342900">
              <a:buFont typeface="+mj-lt"/>
              <a:buAutoNum type="arabicPeriod" startAt="9"/>
            </a:pPr>
            <a:r>
              <a:rPr lang="en-US" sz="1800" dirty="0"/>
              <a:t>Show the full hierarchical relationship of one particular employee, </a:t>
            </a:r>
            <a:r>
              <a:rPr lang="en-US" sz="1800" dirty="0">
                <a:latin typeface="Courier New" panose="02070309020205020404" pitchFamily="49" charset="0"/>
                <a:cs typeface="Courier New" panose="02070309020205020404" pitchFamily="49" charset="0"/>
              </a:rPr>
              <a:t>WS3</a:t>
            </a:r>
            <a:r>
              <a:rPr lang="en-US" sz="1800" dirty="0"/>
              <a:t>.</a:t>
            </a:r>
          </a:p>
          <a:p>
            <a:pPr marL="342900" lvl="0" indent="-342900">
              <a:buFont typeface="+mj-lt"/>
              <a:buAutoNum type="arabicPeriod" startAt="9"/>
            </a:pPr>
            <a:r>
              <a:rPr lang="en-US" sz="1800" dirty="0"/>
              <a:t>Show the full hierarchal relationship of every employee. Hint: use subqueries, </a:t>
            </a:r>
            <a:r>
              <a:rPr lang="en-US" sz="1800" dirty="0">
                <a:latin typeface="Courier New" panose="02070309020205020404" pitchFamily="49" charset="0"/>
                <a:cs typeface="Courier New" panose="02070309020205020404" pitchFamily="49" charset="0"/>
              </a:rPr>
              <a:t>UNION</a:t>
            </a:r>
            <a:r>
              <a:rPr lang="en-US" sz="1800" dirty="0"/>
              <a:t> and joins.</a:t>
            </a:r>
          </a:p>
          <a:p>
            <a:pPr lvl="0"/>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97926829"/>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Advanced Tables</a:t>
            </a:r>
          </a:p>
        </p:txBody>
      </p:sp>
    </p:spTree>
    <p:extLst>
      <p:ext uri="{BB962C8B-B14F-4D97-AF65-F5344CB8AC3E}">
        <p14:creationId xmlns:p14="http://schemas.microsoft.com/office/powerpoint/2010/main" val="2909435413"/>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209</a:t>
            </a:fld>
            <a:endParaRPr/>
          </a:p>
        </p:txBody>
      </p:sp>
      <p:sp>
        <p:nvSpPr>
          <p:cNvPr id="84" name="Shape 84"/>
          <p:cNvSpPr>
            <a:spLocks noGrp="1"/>
          </p:cNvSpPr>
          <p:nvPr>
            <p:ph type="title"/>
          </p:nvPr>
        </p:nvSpPr>
        <p:spPr>
          <a:prstGeom prst="rect">
            <a:avLst/>
          </a:prstGeom>
        </p:spPr>
        <p:txBody>
          <a:bodyPr/>
          <a:lstStyle/>
          <a:p>
            <a:r>
              <a:rPr lang="en-US" dirty="0"/>
              <a:t>Set a Primary Key</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Primary Key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Define a primary-key constraint by using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in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definition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primary key identifies each row in a table uniquely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Nulls are not allowed in primary keys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table has one and only one primary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one-column key is called a simple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multiple-column key is called a composite key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Values in a composite key may be duplicated in a column</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combination of values from all the key's columns has to be unique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can have more than one combination of columns that uniquely identify its rows; each combination is a candidate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database designer picks one of the candidate keys to be the primary key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 primary-key constraint: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simple key can be a column constraint or a table constraint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composite key always is a table constraint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1087094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84" name="Shape 84"/>
          <p:cNvSpPr>
            <a:spLocks noGrp="1"/>
          </p:cNvSpPr>
          <p:nvPr>
            <p:ph type="title"/>
          </p:nvPr>
        </p:nvSpPr>
        <p:spPr>
          <a:xfrm>
            <a:off x="112802" y="8947"/>
            <a:ext cx="7218050" cy="542133"/>
          </a:xfrm>
          <a:prstGeom prst="rect">
            <a:avLst/>
          </a:prstGeom>
        </p:spPr>
        <p:txBody>
          <a:bodyPr/>
          <a:lstStyle/>
          <a:p>
            <a:r>
              <a:rPr lang="en-US" dirty="0"/>
              <a:t>Two Types of DBMS Tables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Two Types of DBMS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 has two types of tables: user tables and system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User tables store user-defined data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System tables contain metadata—data about the database—such as structural information, physical details, performance statistics, and security settings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System tables collectively are called the system catalog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creates and manages system tables silently and continually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This scheme conforms with the relational model’s rule that all data be stored in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number of rows in a table is dynamic as data changes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number of columns would not change frequently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Column changes affect keys, referential integrity, and privileges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2597559"/>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210</a:t>
            </a:fld>
            <a:endParaRPr/>
          </a:p>
        </p:txBody>
      </p:sp>
      <p:sp>
        <p:nvSpPr>
          <p:cNvPr id="84" name="Shape 84"/>
          <p:cNvSpPr>
            <a:spLocks noGrp="1"/>
          </p:cNvSpPr>
          <p:nvPr>
            <p:ph type="title"/>
          </p:nvPr>
        </p:nvSpPr>
        <p:spPr>
          <a:prstGeom prst="rect">
            <a:avLst/>
          </a:prstGeom>
        </p:spPr>
        <p:txBody>
          <a:bodyPr/>
          <a:lstStyle/>
          <a:p>
            <a:r>
              <a:rPr lang="en-US" dirty="0"/>
              <a:t>Set a Primary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Primary Key (cont'd)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 a table constraint,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makes you specify column name(s) explicitly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 a column constraint,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applies to the column in which it’s defined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SQL standard lets you create a table without a primary key, but that violates the relational model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Every table has a primary key for every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 more than one primary-key constraint is allowed in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 </a:t>
            </a:r>
            <a:r>
              <a:rPr lang="en-US" sz="1800" dirty="0">
                <a:latin typeface="Courier New" panose="02070309020205020404" pitchFamily="49" charset="0"/>
                <a:ea typeface="Verdana" panose="020B0604030504040204" pitchFamily="34" charset="0"/>
                <a:cs typeface="Courier New" panose="02070309020205020404" pitchFamily="49" charset="0"/>
              </a:rPr>
              <a:t>CONSTRAINT</a:t>
            </a:r>
            <a:r>
              <a:rPr lang="en-US" sz="1800" dirty="0">
                <a:latin typeface="Verdana" panose="020B0604030504040204" pitchFamily="34" charset="0"/>
                <a:ea typeface="Verdana" panose="020B0604030504040204" pitchFamily="34" charset="0"/>
                <a:cs typeface="Courier New" panose="02070309020205020404" pitchFamily="49" charset="0"/>
              </a:rPr>
              <a:t> clause to name primary-key constraints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nullability of all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columns must be </a:t>
            </a:r>
            <a:r>
              <a:rPr lang="en-US" sz="1800" dirty="0">
                <a:latin typeface="Courier New" panose="02070309020205020404" pitchFamily="49" charset="0"/>
                <a:ea typeface="Verdana" panose="020B0604030504040204" pitchFamily="34" charset="0"/>
                <a:cs typeface="Courier New" panose="02070309020205020404" pitchFamily="49" charset="0"/>
              </a:rPr>
              <a:t>NOT NULL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don’t specify a nullability constraint, the DBMS will set all primary-key columns to </a:t>
            </a:r>
            <a:r>
              <a:rPr lang="en-US" sz="1800" dirty="0">
                <a:latin typeface="Courier New" panose="02070309020205020404" pitchFamily="49" charset="0"/>
                <a:ea typeface="Verdana" panose="020B0604030504040204" pitchFamily="34" charset="0"/>
                <a:cs typeface="Courier New" panose="02070309020205020404" pitchFamily="49" charset="0"/>
              </a:rPr>
              <a:t>NOT NULL</a:t>
            </a:r>
            <a:r>
              <a:rPr lang="en-US" sz="1800" dirty="0">
                <a:latin typeface="Verdana" panose="020B0604030504040204" pitchFamily="34" charset="0"/>
                <a:ea typeface="Verdana" panose="020B0604030504040204" pitchFamily="34" charset="0"/>
                <a:cs typeface="Courier New" panose="02070309020205020404" pitchFamily="49" charset="0"/>
              </a:rPr>
              <a:t> implicitly</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95286676"/>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211</a:t>
            </a:fld>
            <a:endParaRPr/>
          </a:p>
        </p:txBody>
      </p:sp>
      <p:sp>
        <p:nvSpPr>
          <p:cNvPr id="84" name="Shape 84"/>
          <p:cNvSpPr>
            <a:spLocks noGrp="1"/>
          </p:cNvSpPr>
          <p:nvPr>
            <p:ph type="title"/>
          </p:nvPr>
        </p:nvSpPr>
        <p:spPr>
          <a:prstGeom prst="rect">
            <a:avLst/>
          </a:prstGeom>
        </p:spPr>
        <p:txBody>
          <a:bodyPr/>
          <a:lstStyle/>
          <a:p>
            <a:r>
              <a:rPr lang="en-US" dirty="0"/>
              <a:t>Set a Primary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Primary Key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primary-key value explicitly when you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 row unless the column’s data type generates a unique row identifier automatically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Primary-key values shouldn't change after they’re inserted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creates a unique index for a primary key automatically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simple primary key as a column constraint in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 PRIMARY KEY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simple primary key as a table constraint in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key_column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publishers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CHAR(3)     PRIMARY KEY,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pub_name</a:t>
            </a:r>
            <a:r>
              <a:rPr lang="en-US" sz="1800" dirty="0">
                <a:latin typeface="Courier New" panose="02070309020205020404" pitchFamily="49" charset="0"/>
                <a:ea typeface="Verdana" panose="020B0604030504040204" pitchFamily="34" charset="0"/>
                <a:cs typeface="Courier New" panose="02070309020205020404" pitchFamily="49" charset="0"/>
              </a:rPr>
              <a:t> VARCHAR(20) NOT NULL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51624074"/>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212</a:t>
            </a:fld>
            <a:endParaRPr/>
          </a:p>
        </p:txBody>
      </p:sp>
      <p:sp>
        <p:nvSpPr>
          <p:cNvPr id="84" name="Shape 84"/>
          <p:cNvSpPr>
            <a:spLocks noGrp="1"/>
          </p:cNvSpPr>
          <p:nvPr>
            <p:ph type="title"/>
          </p:nvPr>
        </p:nvSpPr>
        <p:spPr>
          <a:prstGeom prst="rect">
            <a:avLst/>
          </a:prstGeom>
        </p:spPr>
        <p:txBody>
          <a:bodyPr/>
          <a:lstStyle/>
          <a:p>
            <a:r>
              <a:rPr lang="en-US" dirty="0"/>
              <a:t>Set a Primary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Primary Key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set a simple primary key using a named table constraint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publishers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city     VARCHAR(15)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state    CHAR(2)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country  VARCHAR(15)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publishers_pk</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43544768"/>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213</a:t>
            </a:fld>
            <a:endParaRPr/>
          </a:p>
        </p:txBody>
      </p:sp>
      <p:sp>
        <p:nvSpPr>
          <p:cNvPr id="84" name="Shape 84"/>
          <p:cNvSpPr>
            <a:spLocks noGrp="1"/>
          </p:cNvSpPr>
          <p:nvPr>
            <p:ph type="title"/>
          </p:nvPr>
        </p:nvSpPr>
        <p:spPr>
          <a:prstGeom prst="rect">
            <a:avLst/>
          </a:prstGeom>
        </p:spPr>
        <p:txBody>
          <a:bodyPr/>
          <a:lstStyle/>
          <a:p>
            <a:r>
              <a:rPr lang="en-US" dirty="0"/>
              <a:t>Primary Key Tip</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Primary Key Tip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It's </a:t>
            </a:r>
            <a:r>
              <a:rPr lang="en-US" sz="1800" i="1" dirty="0">
                <a:latin typeface="Verdana" panose="020B0604030504040204" pitchFamily="34" charset="0"/>
                <a:ea typeface="Verdana" panose="020B0604030504040204" pitchFamily="34" charset="0"/>
                <a:cs typeface="Courier New" panose="02070309020205020404" pitchFamily="49" charset="0"/>
              </a:rPr>
              <a:t>incorrect</a:t>
            </a:r>
            <a:r>
              <a:rPr lang="en-US" sz="1800" dirty="0">
                <a:latin typeface="Verdana" panose="020B0604030504040204" pitchFamily="34" charset="0"/>
                <a:ea typeface="Verdana" panose="020B0604030504040204" pitchFamily="34" charset="0"/>
                <a:cs typeface="Courier New" panose="02070309020205020404" pitchFamily="49" charset="0"/>
              </a:rPr>
              <a:t> to set more than one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constraint in one table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PRIMARY KEY,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CHAR(3) PRIMARY KEY,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au_order</a:t>
            </a:r>
            <a:r>
              <a:rPr lang="en-US" sz="1800" dirty="0">
                <a:latin typeface="Courier New" panose="02070309020205020404" pitchFamily="49" charset="0"/>
                <a:ea typeface="Verdana" panose="020B0604030504040204" pitchFamily="34" charset="0"/>
                <a:cs typeface="Courier New" panose="02070309020205020404" pitchFamily="49" charset="0"/>
              </a:rPr>
              <a:t> SMALLINT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 </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58214730"/>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214</a:t>
            </a:fld>
            <a:endParaRPr/>
          </a:p>
        </p:txBody>
      </p:sp>
      <p:sp>
        <p:nvSpPr>
          <p:cNvPr id="84" name="Shape 84"/>
          <p:cNvSpPr>
            <a:spLocks noGrp="1"/>
          </p:cNvSpPr>
          <p:nvPr>
            <p:ph type="title"/>
          </p:nvPr>
        </p:nvSpPr>
        <p:spPr>
          <a:prstGeom prst="rect">
            <a:avLst/>
          </a:prstGeom>
        </p:spPr>
        <p:txBody>
          <a:bodyPr/>
          <a:lstStyle/>
          <a:p>
            <a:r>
              <a:rPr lang="en-US" dirty="0"/>
              <a:t>Set a Foreign Key</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Key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foreign key associates two tables with each other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One or more columns in a table whose values reference values in some other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Ensures that rows in one table have corresponding rows in another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other table is the referenced/parent table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Establishes a relationship to a primary key or candidate key in the referenced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Restricted to already existing parent-key value (referential integrity)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Unlike a primary key, a foreign key can allow nulls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can have zero or more foreign keys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Foreign-key values don't have to be unique within their own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Foreign-key columns in different tables can reference the same column in a parent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Like primary keys, a one-column key is a simple key; a multiple-column key is a composite key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83870581"/>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215</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24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simple key can be a column constraint or a table constraint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composite key always is a table constrain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foreign-key constraint with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REFERENCES</a:t>
            </a:r>
            <a:r>
              <a:rPr lang="en-US" sz="1800" dirty="0">
                <a:latin typeface="Verdana" panose="020B0604030504040204" pitchFamily="34" charset="0"/>
                <a:ea typeface="Verdana" panose="020B0604030504040204" pitchFamily="34" charset="0"/>
                <a:cs typeface="Courier New" panose="02070309020205020404" pitchFamily="49" charset="0"/>
              </a:rPr>
              <a:t> in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foreign key and its parent key can have different column names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foreign key’s data type must have the same data type or must be convertible implicitly to the same type as its parent key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column doesn’t have to reference only a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column in another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It also can reference a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column in another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can have any number of foreign-key constraints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Not mandatory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Foreign-key constraints almost always are named explicitly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Name a constraint with </a:t>
            </a:r>
            <a:r>
              <a:rPr lang="en-US" sz="1800" dirty="0">
                <a:latin typeface="Courier New" panose="02070309020205020404" pitchFamily="49" charset="0"/>
                <a:ea typeface="Verdana" panose="020B0604030504040204" pitchFamily="34" charset="0"/>
                <a:cs typeface="Courier New" panose="02070309020205020404" pitchFamily="49" charset="0"/>
              </a:rPr>
              <a:t>CONSTRAINT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80885793"/>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216</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24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preserve referential integrity, your DBMS won’t let you create orphan rows or make existing rows orphans (rows in a foreign-key table without an associated row in a parent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you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a row with a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column that references a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column in a parent table, your DBMS performs the following referential-integrity checks: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Inserting a row into the foreign-key table: the DBMS checks that the new </a:t>
            </a:r>
            <a:r>
              <a:rPr lang="en-US" sz="1400" dirty="0">
                <a:latin typeface="Courier New" panose="02070309020205020404" pitchFamily="49" charset="0"/>
                <a:ea typeface="Verdana" panose="020B0604030504040204" pitchFamily="34" charset="0"/>
                <a:cs typeface="Courier New" panose="02070309020205020404" pitchFamily="49" charset="0"/>
              </a:rPr>
              <a:t>FOREIGN KEY</a:t>
            </a:r>
            <a:r>
              <a:rPr lang="en-US" sz="1400" dirty="0">
                <a:latin typeface="Verdana" panose="020B0604030504040204" pitchFamily="34" charset="0"/>
                <a:ea typeface="Verdana" panose="020B0604030504040204" pitchFamily="34" charset="0"/>
                <a:cs typeface="Courier New" panose="02070309020205020404" pitchFamily="49" charset="0"/>
              </a:rPr>
              <a:t> value matches a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r>
              <a:rPr lang="en-US" sz="1400" dirty="0">
                <a:latin typeface="Verdana" panose="020B0604030504040204" pitchFamily="34" charset="0"/>
                <a:ea typeface="Verdana" panose="020B0604030504040204" pitchFamily="34" charset="0"/>
                <a:cs typeface="Courier New" panose="02070309020205020404" pitchFamily="49" charset="0"/>
              </a:rPr>
              <a:t> value in the parent table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no match exists, the DBMS won’t INSERT the row.</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Updating a row in the foreign-key table: the DBMS checks that the updated </a:t>
            </a:r>
            <a:r>
              <a:rPr lang="en-US" sz="1400" dirty="0">
                <a:latin typeface="Courier New" panose="02070309020205020404" pitchFamily="49" charset="0"/>
                <a:ea typeface="Verdana" panose="020B0604030504040204" pitchFamily="34" charset="0"/>
                <a:cs typeface="Courier New" panose="02070309020205020404" pitchFamily="49" charset="0"/>
              </a:rPr>
              <a:t>FOREIGN KEY</a:t>
            </a:r>
            <a:r>
              <a:rPr lang="en-US" sz="1400" dirty="0">
                <a:latin typeface="Verdana" panose="020B0604030504040204" pitchFamily="34" charset="0"/>
                <a:ea typeface="Verdana" panose="020B0604030504040204" pitchFamily="34" charset="0"/>
                <a:cs typeface="Courier New" panose="02070309020205020404" pitchFamily="49" charset="0"/>
              </a:rPr>
              <a:t> value matches a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r>
              <a:rPr lang="en-US" sz="1400" dirty="0">
                <a:latin typeface="Verdana" panose="020B0604030504040204" pitchFamily="34" charset="0"/>
                <a:ea typeface="Verdana" panose="020B0604030504040204" pitchFamily="34" charset="0"/>
                <a:cs typeface="Courier New" panose="02070309020205020404" pitchFamily="49" charset="0"/>
              </a:rPr>
              <a:t> value in the parent table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no match exists, the DBMS won’t UPDATE the row</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Deleting a row in the foreign-key table: a referential-integrity check is unnecessary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Inserting a row into the parent table: a referential-integrity check is unnecessary</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Updating a row in the parent table: the DBMS checks that none of the FOREIGN KEY values matches the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r>
              <a:rPr lang="en-US" sz="1400" dirty="0">
                <a:latin typeface="Verdana" panose="020B0604030504040204" pitchFamily="34" charset="0"/>
                <a:ea typeface="Verdana" panose="020B0604030504040204" pitchFamily="34" charset="0"/>
                <a:cs typeface="Courier New" panose="02070309020205020404" pitchFamily="49" charset="0"/>
              </a:rPr>
              <a:t> value to be updated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a match exists, the DBMS won’t UPDATE the row</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587385161"/>
      </p:ext>
    </p:extLst>
  </p:cSld>
  <p:clrMapOvr>
    <a:masterClrMapping/>
  </p:clrMapOvr>
  <p:transition spd="slow"/>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217</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More referential-integrity checks: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Deleting a row from the parent table: the DBMS checks that none of the </a:t>
            </a:r>
            <a:r>
              <a:rPr lang="en-US" sz="1400" dirty="0">
                <a:latin typeface="Courier New" panose="02070309020205020404" pitchFamily="49" charset="0"/>
                <a:ea typeface="Verdana" panose="020B0604030504040204" pitchFamily="34" charset="0"/>
                <a:cs typeface="Courier New" panose="02070309020205020404" pitchFamily="49" charset="0"/>
              </a:rPr>
              <a:t>FOREIGN KEY</a:t>
            </a:r>
            <a:r>
              <a:rPr lang="en-US" sz="1400" dirty="0">
                <a:latin typeface="Verdana" panose="020B0604030504040204" pitchFamily="34" charset="0"/>
                <a:ea typeface="Verdana" panose="020B0604030504040204" pitchFamily="34" charset="0"/>
                <a:cs typeface="Courier New" panose="02070309020205020404" pitchFamily="49" charset="0"/>
              </a:rPr>
              <a:t> values matches the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r>
              <a:rPr lang="en-US" sz="1400" dirty="0">
                <a:latin typeface="Verdana" panose="020B0604030504040204" pitchFamily="34" charset="0"/>
                <a:ea typeface="Verdana" panose="020B0604030504040204" pitchFamily="34" charset="0"/>
                <a:cs typeface="Courier New" panose="02070309020205020404" pitchFamily="49" charset="0"/>
              </a:rPr>
              <a:t> value to be deleted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a match exists, the DBMS won’t DELETE the row</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skips the referential-integrity check for rows with a null in the </a:t>
            </a:r>
            <a:r>
              <a:rPr lang="en-US" sz="1400" dirty="0">
                <a:latin typeface="Courier New" panose="02070309020205020404" pitchFamily="49" charset="0"/>
                <a:ea typeface="Verdana" panose="020B0604030504040204" pitchFamily="34" charset="0"/>
                <a:cs typeface="Courier New" panose="02070309020205020404" pitchFamily="49" charset="0"/>
              </a:rPr>
              <a:t>FOREIGN KEY</a:t>
            </a:r>
            <a:r>
              <a:rPr lang="en-US" sz="1400" dirty="0">
                <a:latin typeface="Verdana" panose="020B0604030504040204" pitchFamily="34" charset="0"/>
                <a:ea typeface="Verdana" panose="020B0604030504040204" pitchFamily="34" charset="0"/>
                <a:cs typeface="Courier New" panose="02070309020205020404" pitchFamily="49" charset="0"/>
              </a:rPr>
              <a:t> column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specify a simple foreign key as a column constraint, add the following column constraint to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column definition: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a:t>
            </a:r>
            <a:r>
              <a:rPr lang="en-US" sz="1800" dirty="0" err="1">
                <a:latin typeface="Courier New" panose="02070309020205020404" pitchFamily="49" charset="0"/>
                <a:ea typeface="Verdana" panose="020B0604030504040204" pitchFamily="34" charset="0"/>
                <a:cs typeface="Courier New" panose="02070309020205020404" pitchFamily="49" charset="0"/>
              </a:rPr>
              <a:t>ref_table</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err="1">
                <a:latin typeface="Courier New" panose="02070309020205020404" pitchFamily="49" charset="0"/>
                <a:ea typeface="Verdana" panose="020B0604030504040204" pitchFamily="34" charset="0"/>
                <a:cs typeface="Courier New" panose="02070309020205020404" pitchFamily="49" charset="0"/>
              </a:rPr>
              <a:t>ref_column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specify a simple foreign key as a table constraint, add the following table constraint to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definition: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FOREIGN KEY (</a:t>
            </a:r>
            <a:r>
              <a:rPr lang="en-US" sz="1800" dirty="0" err="1">
                <a:latin typeface="Courier New" panose="02070309020205020404" pitchFamily="49" charset="0"/>
                <a:ea typeface="Verdana" panose="020B0604030504040204" pitchFamily="34" charset="0"/>
                <a:cs typeface="Courier New" panose="02070309020205020404" pitchFamily="49" charset="0"/>
              </a:rPr>
              <a:t>key_column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a:t>
            </a:r>
            <a:r>
              <a:rPr lang="en-US" sz="1800" dirty="0" err="1">
                <a:latin typeface="Courier New" panose="02070309020205020404" pitchFamily="49" charset="0"/>
                <a:ea typeface="Verdana" panose="020B0604030504040204" pitchFamily="34" charset="0"/>
                <a:cs typeface="Courier New" panose="02070309020205020404" pitchFamily="49" charset="0"/>
              </a:rPr>
              <a:t>ref_table</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err="1">
                <a:latin typeface="Courier New" panose="02070309020205020404" pitchFamily="49" charset="0"/>
                <a:ea typeface="Verdana" panose="020B0604030504040204" pitchFamily="34" charset="0"/>
                <a:cs typeface="Courier New" panose="02070309020205020404" pitchFamily="49" charset="0"/>
              </a:rPr>
              <a:t>ref_column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55679708"/>
      </p:ext>
    </p:extLst>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218</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the example: </a:t>
            </a: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key_column</a:t>
            </a:r>
            <a:r>
              <a:rPr lang="en-US" sz="1400" dirty="0">
                <a:latin typeface="Verdana" panose="020B0604030504040204" pitchFamily="34" charset="0"/>
                <a:ea typeface="Verdana" panose="020B0604030504040204" pitchFamily="34" charset="0"/>
                <a:cs typeface="Courier New" panose="02070309020205020404" pitchFamily="49" charset="0"/>
              </a:rPr>
              <a:t> is the name of the foreign-key column </a:t>
            </a: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ref_table</a:t>
            </a:r>
            <a:r>
              <a:rPr lang="en-US" sz="1400" dirty="0">
                <a:latin typeface="Verdana" panose="020B0604030504040204" pitchFamily="34" charset="0"/>
                <a:ea typeface="Verdana" panose="020B0604030504040204" pitchFamily="34" charset="0"/>
                <a:cs typeface="Courier New" panose="02070309020205020404" pitchFamily="49" charset="0"/>
              </a:rPr>
              <a:t> is the name of the parent table referenced by the </a:t>
            </a:r>
            <a:r>
              <a:rPr lang="en-US" sz="1400" dirty="0">
                <a:latin typeface="Courier New" panose="02070309020205020404" pitchFamily="49" charset="0"/>
                <a:ea typeface="Verdana" panose="020B0604030504040204" pitchFamily="34" charset="0"/>
                <a:cs typeface="Courier New" panose="02070309020205020404" pitchFamily="49" charset="0"/>
              </a:rPr>
              <a:t>FOREIGN KEY</a:t>
            </a:r>
            <a:r>
              <a:rPr lang="en-US" sz="1400" dirty="0">
                <a:latin typeface="Verdana" panose="020B0604030504040204" pitchFamily="34" charset="0"/>
                <a:ea typeface="Verdana" panose="020B0604030504040204" pitchFamily="34" charset="0"/>
                <a:cs typeface="Courier New" panose="02070309020205020404" pitchFamily="49" charset="0"/>
              </a:rPr>
              <a:t> constraint </a:t>
            </a: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ref_column</a:t>
            </a:r>
            <a:r>
              <a:rPr lang="en-US" sz="1400" dirty="0">
                <a:latin typeface="Verdana" panose="020B0604030504040204" pitchFamily="34" charset="0"/>
                <a:ea typeface="Verdana" panose="020B0604030504040204" pitchFamily="34" charset="0"/>
                <a:cs typeface="Courier New" panose="02070309020205020404" pitchFamily="49" charset="0"/>
              </a:rPr>
              <a:t> is the name of the column in </a:t>
            </a:r>
            <a:r>
              <a:rPr lang="en-US" sz="1400" i="1" dirty="0" err="1">
                <a:latin typeface="Verdana" panose="020B0604030504040204" pitchFamily="34" charset="0"/>
                <a:ea typeface="Verdana" panose="020B0604030504040204" pitchFamily="34" charset="0"/>
                <a:cs typeface="Courier New" panose="02070309020205020404" pitchFamily="49" charset="0"/>
              </a:rPr>
              <a:t>ref_table</a:t>
            </a:r>
            <a:r>
              <a:rPr lang="en-US" sz="1400" dirty="0">
                <a:latin typeface="Verdana" panose="020B0604030504040204" pitchFamily="34" charset="0"/>
                <a:ea typeface="Verdana" panose="020B0604030504040204" pitchFamily="34" charset="0"/>
                <a:cs typeface="Courier New" panose="02070309020205020404" pitchFamily="49" charset="0"/>
              </a:rPr>
              <a:t> that is the referenced key</a:t>
            </a: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constraint_name</a:t>
            </a:r>
            <a:r>
              <a:rPr lang="en-US" sz="1400" i="1"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Verdana" panose="020B0604030504040204" pitchFamily="34" charset="0"/>
                <a:ea typeface="Verdana" panose="020B0604030504040204" pitchFamily="34" charset="0"/>
                <a:cs typeface="Courier New" panose="02070309020205020404" pitchFamily="49" charset="0"/>
              </a:rPr>
              <a:t>is the name of the foreign-key constraint (optional)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Zero or more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constraints are allowed in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define a simple foreign key for the sample-database table titles by using a column constraint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 PRIMARY KEY,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publishers(</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525812253"/>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219</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table royalties has a one-to-one relationship with the table titles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following example defines the column </a:t>
            </a:r>
            <a:r>
              <a:rPr lang="en-US" sz="1800" i="1" dirty="0" err="1">
                <a:latin typeface="Verdana" panose="020B0604030504040204" pitchFamily="34" charset="0"/>
                <a:ea typeface="Verdana" panose="020B0604030504040204" pitchFamily="34" charset="0"/>
                <a:cs typeface="Courier New" panose="02070309020205020404" pitchFamily="49" charset="0"/>
              </a:rPr>
              <a:t>title_id</a:t>
            </a:r>
            <a:r>
              <a:rPr lang="en-US" sz="1800" dirty="0">
                <a:latin typeface="Verdana" panose="020B0604030504040204" pitchFamily="34" charset="0"/>
                <a:ea typeface="Verdana" panose="020B0604030504040204" pitchFamily="34" charset="0"/>
                <a:cs typeface="Courier New" panose="02070309020205020404" pitchFamily="49" charset="0"/>
              </a:rPr>
              <a:t> to be both the primary key and a foreign key that points to </a:t>
            </a:r>
            <a:r>
              <a:rPr lang="en-US" sz="1800" i="1" dirty="0" err="1">
                <a:latin typeface="Verdana" panose="020B0604030504040204" pitchFamily="34" charset="0"/>
                <a:ea typeface="Verdana" panose="020B0604030504040204" pitchFamily="34" charset="0"/>
                <a:cs typeface="Courier New" panose="02070309020205020404" pitchFamily="49" charset="0"/>
              </a:rPr>
              <a:t>title_id</a:t>
            </a:r>
            <a:r>
              <a:rPr lang="en-US" sz="1800" dirty="0">
                <a:latin typeface="Verdana" panose="020B0604030504040204" pitchFamily="34" charset="0"/>
                <a:ea typeface="Verdana" panose="020B0604030504040204" pitchFamily="34" charset="0"/>
                <a:cs typeface="Courier New" panose="02070309020205020404" pitchFamily="49" charset="0"/>
              </a:rPr>
              <a:t> in titles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define a simple foreign key for the database table royalties by using a named table constraint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royalties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royalties_pk</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royalties_title_id_fk</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FOREIGN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titles(</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344541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84" name="Shape 84"/>
          <p:cNvSpPr>
            <a:spLocks noGrp="1"/>
          </p:cNvSpPr>
          <p:nvPr>
            <p:ph type="title"/>
          </p:nvPr>
        </p:nvSpPr>
        <p:spPr>
          <a:xfrm>
            <a:off x="112802" y="8947"/>
            <a:ext cx="7218050" cy="542133"/>
          </a:xfrm>
          <a:prstGeom prst="rect">
            <a:avLst/>
          </a:prstGeom>
        </p:spPr>
        <p:txBody>
          <a:bodyPr/>
          <a:lstStyle/>
          <a:p>
            <a:r>
              <a:rPr lang="en-US" dirty="0"/>
              <a:t>Two Types of DBMS Tables (cont'd)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Two Types of DBMS Tables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database designer considers business needs when dividing values into columns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phone number could go into one column called </a:t>
            </a:r>
            <a:r>
              <a:rPr lang="en-US" sz="1800" dirty="0" err="1">
                <a:latin typeface="Courier New" panose="02070309020205020404" pitchFamily="49" charset="0"/>
                <a:ea typeface="Verdana" panose="020B0604030504040204" pitchFamily="34" charset="0"/>
                <a:cs typeface="Courier New" panose="02070309020205020404" pitchFamily="49" charset="0"/>
              </a:rPr>
              <a:t>tel_number</a:t>
            </a:r>
            <a:r>
              <a:rPr lang="en-US" sz="1800" dirty="0">
                <a:latin typeface="Verdana" panose="020B0604030504040204" pitchFamily="34" charset="0"/>
                <a:ea typeface="Verdana" panose="020B0604030504040204" pitchFamily="34" charset="0"/>
                <a:cs typeface="Courier New" panose="02070309020205020404" pitchFamily="49" charset="0"/>
              </a:rPr>
              <a:t> or three columns </a:t>
            </a:r>
            <a:r>
              <a:rPr lang="en-US" sz="1800" dirty="0" err="1">
                <a:latin typeface="Courier New" panose="02070309020205020404" pitchFamily="49" charset="0"/>
                <a:ea typeface="Verdana" panose="020B0604030504040204" pitchFamily="34" charset="0"/>
                <a:cs typeface="Courier New" panose="02070309020205020404" pitchFamily="49" charset="0"/>
              </a:rPr>
              <a:t>country_code</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area_code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err="1">
                <a:latin typeface="Courier New" panose="02070309020205020404" pitchFamily="49" charset="0"/>
                <a:ea typeface="Verdana" panose="020B0604030504040204" pitchFamily="34" charset="0"/>
                <a:cs typeface="Courier New" panose="02070309020205020404" pitchFamily="49" charset="0"/>
              </a:rPr>
              <a:t>tel_number</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Depending on what users want to query, analyze, and report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Unlike a spreadsheet,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Doesn't depend on row and column order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Strictly checks each value’s validity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Relates to other tables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46916454"/>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220</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Simple foreign keys for </a:t>
            </a:r>
            <a:r>
              <a:rPr lang="en-US" sz="1800" i="1" dirty="0" err="1">
                <a:latin typeface="Verdana" panose="020B0604030504040204" pitchFamily="34" charset="0"/>
                <a:ea typeface="Verdana" panose="020B0604030504040204" pitchFamily="34" charset="0"/>
                <a:cs typeface="Courier New" panose="02070309020205020404" pitchFamily="49" charset="0"/>
              </a:rPr>
              <a:t>title_authors</a:t>
            </a:r>
            <a:r>
              <a:rPr lang="en-US" sz="1800" dirty="0">
                <a:latin typeface="Verdana" panose="020B0604030504040204" pitchFamily="34" charset="0"/>
                <a:ea typeface="Verdana" panose="020B0604030504040204" pitchFamily="34" charset="0"/>
                <a:cs typeface="Courier New" panose="02070309020205020404" pitchFamily="49" charset="0"/>
              </a:rPr>
              <a:t> with named table constraints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title_authors_pk</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title_authors_fk1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FOREIGN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titles(</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CONSTRAINT title_authors_fk2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FOREIGN KEY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authors(</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49122462"/>
      </p:ext>
    </p:extLst>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221</a:t>
            </a:fld>
            <a:endParaRPr/>
          </a:p>
        </p:txBody>
      </p:sp>
      <p:sp>
        <p:nvSpPr>
          <p:cNvPr id="84" name="Shape 84"/>
          <p:cNvSpPr>
            <a:spLocks noGrp="1"/>
          </p:cNvSpPr>
          <p:nvPr>
            <p:ph type="title"/>
          </p:nvPr>
        </p:nvSpPr>
        <p:spPr>
          <a:prstGeom prst="rect">
            <a:avLst/>
          </a:prstGeom>
        </p:spPr>
        <p:txBody>
          <a:bodyPr/>
          <a:lstStyle/>
          <a:p>
            <a:r>
              <a:rPr lang="en-US" dirty="0"/>
              <a:t>Set a Foreign Key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a Foreign </a:t>
            </a:r>
            <a:r>
              <a:rPr lang="en-US" sz="2400" dirty="0"/>
              <a:t>Key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composite foreign key: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FOREIGN KEY (</a:t>
            </a:r>
            <a:r>
              <a:rPr lang="en-US" sz="1800" dirty="0" err="1">
                <a:latin typeface="Courier New" panose="02070309020205020404" pitchFamily="49" charset="0"/>
                <a:ea typeface="Verdana" panose="020B0604030504040204" pitchFamily="34" charset="0"/>
                <a:cs typeface="Courier New" panose="02070309020205020404" pitchFamily="49" charset="0"/>
              </a:rPr>
              <a:t>key_columns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REFERENCES </a:t>
            </a:r>
            <a:r>
              <a:rPr lang="en-US" sz="1800" dirty="0" err="1">
                <a:latin typeface="Courier New" panose="02070309020205020404" pitchFamily="49" charset="0"/>
                <a:ea typeface="Verdana" panose="020B0604030504040204" pitchFamily="34" charset="0"/>
                <a:cs typeface="Courier New" panose="02070309020205020404" pitchFamily="49" charset="0"/>
              </a:rPr>
              <a:t>ref_table</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err="1">
                <a:latin typeface="Courier New" panose="02070309020205020404" pitchFamily="49" charset="0"/>
                <a:ea typeface="Verdana" panose="020B0604030504040204" pitchFamily="34" charset="0"/>
                <a:cs typeface="Courier New" panose="02070309020205020404" pitchFamily="49" charset="0"/>
              </a:rPr>
              <a:t>ref_columns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err="1">
                <a:latin typeface="Verdana" panose="020B0604030504040204" pitchFamily="34" charset="0"/>
                <a:ea typeface="Verdana" panose="020B0604030504040204" pitchFamily="34" charset="0"/>
                <a:cs typeface="Courier New" panose="02070309020205020404" pitchFamily="49" charset="0"/>
              </a:rPr>
              <a:t>key_columns</a:t>
            </a:r>
            <a:r>
              <a:rPr lang="en-US" sz="1800" dirty="0">
                <a:latin typeface="Verdana" panose="020B0604030504040204" pitchFamily="34" charset="0"/>
                <a:ea typeface="Verdana" panose="020B0604030504040204" pitchFamily="34" charset="0"/>
                <a:cs typeface="Courier New" panose="02070309020205020404" pitchFamily="49" charset="0"/>
              </a:rPr>
              <a:t> is a list of comma-separated names of the foreign-key columns </a:t>
            </a:r>
          </a:p>
          <a:p>
            <a:pPr lvl="1">
              <a:defRPr sz="1800"/>
            </a:pPr>
            <a:r>
              <a:rPr lang="en-US" sz="1800" i="1" dirty="0" err="1">
                <a:latin typeface="Verdana" panose="020B0604030504040204" pitchFamily="34" charset="0"/>
                <a:ea typeface="Verdana" panose="020B0604030504040204" pitchFamily="34" charset="0"/>
                <a:cs typeface="Courier New" panose="02070309020205020404" pitchFamily="49" charset="0"/>
              </a:rPr>
              <a:t>ref_table</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is the name of the parent table referenced by the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constraint </a:t>
            </a:r>
          </a:p>
          <a:p>
            <a:pPr lvl="1">
              <a:defRPr sz="1800"/>
            </a:pPr>
            <a:r>
              <a:rPr lang="en-US" sz="1800" i="1" dirty="0" err="1">
                <a:latin typeface="Verdana" panose="020B0604030504040204" pitchFamily="34" charset="0"/>
                <a:ea typeface="Verdana" panose="020B0604030504040204" pitchFamily="34" charset="0"/>
                <a:cs typeface="Courier New" panose="02070309020205020404" pitchFamily="49" charset="0"/>
              </a:rPr>
              <a:t>ref_columns</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is a list of comma-separated names of the columns in </a:t>
            </a:r>
            <a:r>
              <a:rPr lang="en-US" sz="1800" i="1" dirty="0" err="1">
                <a:latin typeface="Verdana" panose="020B0604030504040204" pitchFamily="34" charset="0"/>
                <a:ea typeface="Verdana" panose="020B0604030504040204" pitchFamily="34" charset="0"/>
                <a:cs typeface="Courier New" panose="02070309020205020404" pitchFamily="49" charset="0"/>
              </a:rPr>
              <a:t>ref_table</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that are the referenced keys</a:t>
            </a:r>
          </a:p>
          <a:p>
            <a:pPr lvl="1">
              <a:defRPr sz="1800"/>
            </a:pPr>
            <a:r>
              <a:rPr lang="en-US" sz="1800" i="1" dirty="0" err="1">
                <a:latin typeface="Verdana" panose="020B0604030504040204" pitchFamily="34" charset="0"/>
                <a:ea typeface="Verdana" panose="020B0604030504040204" pitchFamily="34" charset="0"/>
                <a:cs typeface="Courier New" panose="02070309020205020404" pitchFamily="49" charset="0"/>
              </a:rPr>
              <a:t>key_columns</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and </a:t>
            </a:r>
            <a:r>
              <a:rPr lang="en-US" sz="1800" i="1" dirty="0" err="1">
                <a:latin typeface="Verdana" panose="020B0604030504040204" pitchFamily="34" charset="0"/>
                <a:ea typeface="Verdana" panose="020B0604030504040204" pitchFamily="34" charset="0"/>
                <a:cs typeface="Courier New" panose="02070309020205020404" pitchFamily="49" charset="0"/>
              </a:rPr>
              <a:t>ref_columns</a:t>
            </a:r>
            <a:r>
              <a:rPr lang="en-US" sz="1800" i="1"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must have the same number of columns, listed in corresponding order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Zero or more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constraints are allowed in a table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92696409"/>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222</a:t>
            </a:fld>
            <a:endParaRPr/>
          </a:p>
        </p:txBody>
      </p:sp>
      <p:sp>
        <p:nvSpPr>
          <p:cNvPr id="84" name="Shape 84"/>
          <p:cNvSpPr>
            <a:spLocks noGrp="1"/>
          </p:cNvSpPr>
          <p:nvPr>
            <p:ph type="title"/>
          </p:nvPr>
        </p:nvSpPr>
        <p:spPr>
          <a:prstGeom prst="rect">
            <a:avLst/>
          </a:prstGeom>
        </p:spPr>
        <p:txBody>
          <a:bodyPr/>
          <a:lstStyle/>
          <a:p>
            <a:r>
              <a:rPr lang="en-US" dirty="0"/>
              <a:t>Force Unique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Force Unique Values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unique constraint ensures that a column (or set of columns) contains no duplicate values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Similar to a primary-key constraint, except that a unique column can contain nulls and a table can have multiple unique columns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add the column </a:t>
            </a:r>
            <a:r>
              <a:rPr lang="en-US" sz="1800" dirty="0" err="1">
                <a:latin typeface="Verdana" panose="020B0604030504040204" pitchFamily="34" charset="0"/>
                <a:ea typeface="Verdana" panose="020B0604030504040204" pitchFamily="34" charset="0"/>
                <a:cs typeface="Courier New" panose="02070309020205020404" pitchFamily="49" charset="0"/>
              </a:rPr>
              <a:t>isbn</a:t>
            </a:r>
            <a:r>
              <a:rPr lang="en-US" sz="1800" dirty="0">
                <a:latin typeface="Verdana" panose="020B0604030504040204" pitchFamily="34" charset="0"/>
                <a:ea typeface="Verdana" panose="020B0604030504040204" pitchFamily="34" charset="0"/>
                <a:cs typeface="Courier New" panose="02070309020205020404" pitchFamily="49" charset="0"/>
              </a:rPr>
              <a:t> to the table titles to hold a book’s ISBN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ISBN is a unique, standardized identification number that marks a book unmistakably. titles already has a primary key (</a:t>
            </a:r>
            <a:r>
              <a:rPr lang="en-US" sz="1800" i="1" dirty="0" err="1">
                <a:latin typeface="Verdana" panose="020B0604030504040204" pitchFamily="34" charset="0"/>
                <a:ea typeface="Verdana" panose="020B0604030504040204" pitchFamily="34" charset="0"/>
                <a:cs typeface="Courier New" panose="02070309020205020404" pitchFamily="49" charset="0"/>
              </a:rPr>
              <a:t>title_id</a:t>
            </a:r>
            <a:r>
              <a:rPr lang="en-US" sz="1800" dirty="0">
                <a:latin typeface="Verdana" panose="020B0604030504040204" pitchFamily="34" charset="0"/>
                <a:ea typeface="Verdana" panose="020B0604030504040204" pitchFamily="34" charset="0"/>
                <a:cs typeface="Courier New" panose="02070309020205020404" pitchFamily="49" charset="0"/>
              </a:rPr>
              <a:t>), so to ensure that each ISBN value is unique, I can define a unique constraint on the column </a:t>
            </a:r>
            <a:r>
              <a:rPr lang="en-US" sz="1800" dirty="0" err="1">
                <a:latin typeface="Verdana" panose="020B0604030504040204" pitchFamily="34" charset="0"/>
                <a:ea typeface="Verdana" panose="020B0604030504040204" pitchFamily="34" charset="0"/>
                <a:cs typeface="Courier New" panose="02070309020205020404" pitchFamily="49" charset="0"/>
              </a:rPr>
              <a:t>isbn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one-column key is a simple unique constraint; a multiple-column key is a composite constraint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composite constraint, values can be duplicated within one column, but each combination of values from all the columns must be unique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10770635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223</a:t>
            </a:fld>
            <a:endParaRPr/>
          </a:p>
        </p:txBody>
      </p:sp>
      <p:sp>
        <p:nvSpPr>
          <p:cNvPr id="84" name="Shape 84"/>
          <p:cNvSpPr>
            <a:spLocks noGrp="1"/>
          </p:cNvSpPr>
          <p:nvPr>
            <p:ph type="title"/>
          </p:nvPr>
        </p:nvSpPr>
        <p:spPr>
          <a:prstGeom prst="rect">
            <a:avLst/>
          </a:prstGeom>
        </p:spPr>
        <p:txBody>
          <a:bodyPr/>
          <a:lstStyle/>
          <a:p>
            <a:r>
              <a:rPr lang="en-US" dirty="0"/>
              <a:t>Force Unique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Force Unique Values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composite constraint, values can be duplicated within one column, but each combination of values from all the columns must be unique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simple unique constraint can be a column constraint or a table constraint; a composite unique constraint always is a table constraint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unique constraint with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in </a:t>
            </a:r>
            <a:r>
              <a:rPr lang="en-US" sz="1800" dirty="0">
                <a:latin typeface="Courier New" panose="02070309020205020404" pitchFamily="49" charset="0"/>
                <a:ea typeface="Verdana" panose="020B0604030504040204" pitchFamily="34" charset="0"/>
                <a:cs typeface="Courier New" panose="02070309020205020404" pitchFamily="49" charset="0"/>
              </a:rPr>
              <a:t>CREATE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 a table constraint,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makes you specify column name(s)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 a column constraint,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applies to the column in which it’s defined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can have zero or more unique constraints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practice, unique constraints almost always are named explicitly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 </a:t>
            </a:r>
            <a:r>
              <a:rPr lang="en-US" sz="1800" dirty="0">
                <a:latin typeface="Courier New" panose="02070309020205020404" pitchFamily="49" charset="0"/>
                <a:ea typeface="Verdana" panose="020B0604030504040204" pitchFamily="34" charset="0"/>
                <a:cs typeface="Courier New" panose="02070309020205020404" pitchFamily="49" charset="0"/>
              </a:rPr>
              <a:t>CONSTRAINT</a:t>
            </a:r>
            <a:r>
              <a:rPr lang="en-US" sz="1800" dirty="0">
                <a:latin typeface="Verdana" panose="020B0604030504040204" pitchFamily="34" charset="0"/>
                <a:ea typeface="Verdana" panose="020B0604030504040204" pitchFamily="34" charset="0"/>
                <a:cs typeface="Courier New" panose="02070309020205020404" pitchFamily="49" charset="0"/>
              </a:rPr>
              <a:t> clause to name a constraint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column can forbid nulls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54050271"/>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224</a:t>
            </a:fld>
            <a:endParaRPr/>
          </a:p>
        </p:txBody>
      </p:sp>
      <p:sp>
        <p:nvSpPr>
          <p:cNvPr id="84" name="Shape 84"/>
          <p:cNvSpPr>
            <a:spLocks noGrp="1"/>
          </p:cNvSpPr>
          <p:nvPr>
            <p:ph type="title"/>
          </p:nvPr>
        </p:nvSpPr>
        <p:spPr>
          <a:prstGeom prst="rect">
            <a:avLst/>
          </a:prstGeom>
        </p:spPr>
        <p:txBody>
          <a:bodyPr/>
          <a:lstStyle/>
          <a:p>
            <a:r>
              <a:rPr lang="en-US" dirty="0"/>
              <a:t>Force Unique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Force Unique Values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specify a simple unique constraint as a column constraint, add the following column constraint to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column definition: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UNIQUE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specify a simple unique constraint as a table constraint, add the following table constraint to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definition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UNIQUE (</a:t>
            </a:r>
            <a:r>
              <a:rPr lang="en-US" sz="1800" dirty="0" err="1">
                <a:latin typeface="Courier New" panose="02070309020205020404" pitchFamily="49" charset="0"/>
                <a:ea typeface="Verdana" panose="020B0604030504040204" pitchFamily="34" charset="0"/>
                <a:cs typeface="Courier New" panose="02070309020205020404" pitchFamily="49" charset="0"/>
              </a:rPr>
              <a:t>unique_column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err="1">
                <a:latin typeface="Verdana" panose="020B0604030504040204" pitchFamily="34" charset="0"/>
                <a:ea typeface="Verdana" panose="020B0604030504040204" pitchFamily="34" charset="0"/>
                <a:cs typeface="Courier New" panose="02070309020205020404" pitchFamily="49" charset="0"/>
              </a:rPr>
              <a:t>unique_column</a:t>
            </a:r>
            <a:r>
              <a:rPr lang="en-US" sz="1800" dirty="0">
                <a:latin typeface="Verdana" panose="020B0604030504040204" pitchFamily="34" charset="0"/>
                <a:ea typeface="Verdana" panose="020B0604030504040204" pitchFamily="34" charset="0"/>
                <a:cs typeface="Courier New" panose="02070309020205020404" pitchFamily="49" charset="0"/>
              </a:rPr>
              <a:t> is the name of the column that forbids duplicate values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Zero or more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constraints are allowed in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CONSTRAINT</a:t>
            </a:r>
            <a:r>
              <a:rPr lang="en-US" sz="1800" dirty="0">
                <a:latin typeface="Verdana" panose="020B0604030504040204" pitchFamily="34" charset="0"/>
                <a:ea typeface="Verdana" panose="020B0604030504040204" pitchFamily="34" charset="0"/>
                <a:cs typeface="Courier New" panose="02070309020205020404" pitchFamily="49" charset="0"/>
              </a:rPr>
              <a:t> clause is optional, and </a:t>
            </a:r>
            <a:r>
              <a:rPr lang="en-US" sz="1800" dirty="0" err="1">
                <a:latin typeface="Verdana" panose="020B0604030504040204" pitchFamily="34" charset="0"/>
                <a:ea typeface="Verdana" panose="020B0604030504040204" pitchFamily="34" charset="0"/>
                <a:cs typeface="Courier New" panose="02070309020205020404" pitchFamily="49" charset="0"/>
              </a:rPr>
              <a:t>constraint_name</a:t>
            </a:r>
            <a:r>
              <a:rPr lang="en-US" sz="1800" dirty="0">
                <a:latin typeface="Verdana" panose="020B0604030504040204" pitchFamily="34" charset="0"/>
                <a:ea typeface="Verdana" panose="020B0604030504040204" pitchFamily="34" charset="0"/>
                <a:cs typeface="Courier New" panose="02070309020205020404" pitchFamily="49" charset="0"/>
              </a:rPr>
              <a:t> is the name of the unique constraint</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385703590"/>
      </p:ext>
    </p:extLst>
  </p:cSld>
  <p:clrMapOvr>
    <a:masterClrMapping/>
  </p:clrMapOvr>
  <p:transition spd="slow"/>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225</a:t>
            </a:fld>
            <a:endParaRPr/>
          </a:p>
        </p:txBody>
      </p:sp>
      <p:sp>
        <p:nvSpPr>
          <p:cNvPr id="84" name="Shape 84"/>
          <p:cNvSpPr>
            <a:spLocks noGrp="1"/>
          </p:cNvSpPr>
          <p:nvPr>
            <p:ph type="title"/>
          </p:nvPr>
        </p:nvSpPr>
        <p:spPr>
          <a:prstGeom prst="rect">
            <a:avLst/>
          </a:prstGeom>
        </p:spPr>
        <p:txBody>
          <a:bodyPr/>
          <a:lstStyle/>
          <a:p>
            <a:r>
              <a:rPr lang="en-US" dirty="0"/>
              <a:t>Force Unique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Force Unique Values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PRIMARY KEY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VARCHAR(40)  NOT NULL UNIQUE,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type       VARCHAR(10)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CHAR(3)      NOT NULL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pages      INTEGER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price      DECIMAL(5,2)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sales      INTEGER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pubdate</a:t>
            </a:r>
            <a:r>
              <a:rPr lang="en-US" sz="1800" dirty="0">
                <a:latin typeface="Courier New" panose="02070309020205020404" pitchFamily="49" charset="0"/>
                <a:ea typeface="Verdana" panose="020B0604030504040204" pitchFamily="34" charset="0"/>
                <a:cs typeface="Courier New" panose="02070309020205020404" pitchFamily="49" charset="0"/>
              </a:rPr>
              <a:t>    DATE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contract   SMALLINT     NOT NULL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4572657"/>
      </p:ext>
    </p:extLst>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226</a:t>
            </a:fld>
            <a:endParaRPr/>
          </a:p>
        </p:txBody>
      </p:sp>
      <p:sp>
        <p:nvSpPr>
          <p:cNvPr id="84" name="Shape 84"/>
          <p:cNvSpPr>
            <a:spLocks noGrp="1"/>
          </p:cNvSpPr>
          <p:nvPr>
            <p:ph type="title"/>
          </p:nvPr>
        </p:nvSpPr>
        <p:spPr>
          <a:prstGeom prst="rect">
            <a:avLst/>
          </a:prstGeom>
        </p:spPr>
        <p:txBody>
          <a:bodyPr/>
          <a:lstStyle/>
          <a:p>
            <a:r>
              <a:rPr lang="en-US" dirty="0"/>
              <a:t>Alter a Table</a:t>
            </a:r>
            <a:endParaRPr dirty="0"/>
          </a:p>
        </p:txBody>
      </p:sp>
      <p:sp>
        <p:nvSpPr>
          <p:cNvPr id="85" name="Shape 85"/>
          <p:cNvSpPr>
            <a:spLocks noGrp="1"/>
          </p:cNvSpPr>
          <p:nvPr>
            <p:ph type="body" sz="half" idx="1"/>
          </p:nvPr>
        </p:nvSpPr>
        <p:spPr>
          <a:xfrm>
            <a:off x="140159" y="871104"/>
            <a:ext cx="8930874" cy="5585222"/>
          </a:xfrm>
          <a:prstGeom prst="rect">
            <a:avLst/>
          </a:prstGeom>
        </p:spPr>
        <p:txBody>
          <a:bodyPr/>
          <a:lstStyle/>
          <a:p>
            <a:pPr>
              <a:defRPr sz="2400"/>
            </a:pPr>
            <a:r>
              <a:rPr lang="en-US" dirty="0"/>
              <a:t>Alter a Table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ALTER TABLE</a:t>
            </a:r>
            <a:r>
              <a:rPr lang="en-US" sz="1800" dirty="0">
                <a:latin typeface="Verdana" panose="020B0604030504040204" pitchFamily="34" charset="0"/>
                <a:ea typeface="Verdana" panose="020B0604030504040204" pitchFamily="34" charset="0"/>
                <a:cs typeface="Courier New" panose="02070309020205020404" pitchFamily="49" charset="0"/>
              </a:rPr>
              <a:t> changes the table definition by letting you add, alter, or drop columns or constraints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Implemented differently on different DBMSs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Add/drop a column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Alter a column’s data type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Add, alter, or drop a column’s default value or nullability constraint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Add, alter, or drop column or table constraints such as primary-key, foreign-key, unique, and check constraints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Rename a column or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 table has one column left, you can't drop it </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70958760"/>
      </p:ext>
    </p:extLst>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227</a:t>
            </a:fld>
            <a:endParaRPr/>
          </a:p>
        </p:txBody>
      </p:sp>
      <p:sp>
        <p:nvSpPr>
          <p:cNvPr id="84" name="Shape 84"/>
          <p:cNvSpPr>
            <a:spLocks noGrp="1"/>
          </p:cNvSpPr>
          <p:nvPr>
            <p:ph type="title"/>
          </p:nvPr>
        </p:nvSpPr>
        <p:spPr>
          <a:prstGeom prst="rect">
            <a:avLst/>
          </a:prstGeom>
        </p:spPr>
        <p:txBody>
          <a:bodyPr/>
          <a:lstStyle/>
          <a:p>
            <a:r>
              <a:rPr lang="en-US" dirty="0"/>
              <a:t>ALTER TABLE Syntax</a:t>
            </a:r>
            <a:endParaRPr dirty="0"/>
          </a:p>
        </p:txBody>
      </p:sp>
      <p:sp>
        <p:nvSpPr>
          <p:cNvPr id="85" name="Shape 85"/>
          <p:cNvSpPr>
            <a:spLocks noGrp="1"/>
          </p:cNvSpPr>
          <p:nvPr>
            <p:ph type="body" sz="half" idx="1"/>
          </p:nvPr>
        </p:nvSpPr>
        <p:spPr>
          <a:xfrm>
            <a:off x="140159" y="871104"/>
            <a:ext cx="8930874" cy="5585222"/>
          </a:xfrm>
          <a:prstGeom prst="rect">
            <a:avLst/>
          </a:prstGeom>
        </p:spPr>
        <p:txBody>
          <a:bodyPr/>
          <a:lstStyle/>
          <a:p>
            <a:pPr>
              <a:defRPr sz="2400"/>
            </a:pPr>
            <a:r>
              <a:rPr lang="en-US" dirty="0"/>
              <a:t>ALTER TABLE Syntax</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ALTER TABLE </a:t>
            </a:r>
            <a:r>
              <a:rPr lang="en-US" sz="1800" i="1" dirty="0" err="1">
                <a:latin typeface="Courier New" panose="02070309020205020404" pitchFamily="49" charset="0"/>
                <a:ea typeface="Verdana" panose="020B0604030504040204" pitchFamily="34" charset="0"/>
                <a:cs typeface="Courier New" panose="02070309020205020404" pitchFamily="49" charset="0"/>
              </a:rPr>
              <a:t>table</a:t>
            </a:r>
            <a:r>
              <a:rPr lang="en-US" sz="1800" i="1" dirty="0">
                <a:latin typeface="Courier New" panose="02070309020205020404" pitchFamily="49" charset="0"/>
                <a:ea typeface="Verdana" panose="020B0604030504040204" pitchFamily="34" charset="0"/>
                <a:cs typeface="Courier New" panose="02070309020205020404" pitchFamily="49" charset="0"/>
              </a:rPr>
              <a:t> </a:t>
            </a:r>
            <a:r>
              <a:rPr lang="en-US" sz="1800" i="1" dirty="0" err="1">
                <a:latin typeface="Courier New" panose="02070309020205020404" pitchFamily="49" charset="0"/>
                <a:ea typeface="Verdana" panose="020B0604030504040204" pitchFamily="34" charset="0"/>
                <a:cs typeface="Courier New" panose="02070309020205020404" pitchFamily="49" charset="0"/>
              </a:rPr>
              <a:t>alter_table_action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is the name of the table to alter </a:t>
            </a:r>
          </a:p>
          <a:p>
            <a:pPr lvl="1">
              <a:defRPr sz="1800"/>
            </a:pPr>
            <a:r>
              <a:rPr lang="en-US" sz="1800" i="1" dirty="0" err="1">
                <a:latin typeface="Courier New" panose="02070309020205020404" pitchFamily="49" charset="0"/>
                <a:ea typeface="Verdana" panose="020B0604030504040204" pitchFamily="34" charset="0"/>
                <a:cs typeface="Courier New" panose="02070309020205020404" pitchFamily="49" charset="0"/>
              </a:rPr>
              <a:t>alter_table_action</a:t>
            </a:r>
            <a:r>
              <a:rPr lang="en-US" sz="1800" dirty="0">
                <a:latin typeface="Verdana" panose="020B0604030504040204" pitchFamily="34" charset="0"/>
                <a:ea typeface="Verdana" panose="020B0604030504040204" pitchFamily="34" charset="0"/>
                <a:cs typeface="Courier New" panose="02070309020205020404" pitchFamily="49" charset="0"/>
              </a:rPr>
              <a:t> is a clause that specifies the action to take and begins with the keyword </a:t>
            </a:r>
            <a:r>
              <a:rPr lang="en-US" sz="1800" dirty="0">
                <a:latin typeface="Courier New" panose="02070309020205020404" pitchFamily="49" charset="0"/>
                <a:ea typeface="Verdana" panose="020B0604030504040204" pitchFamily="34" charset="0"/>
                <a:cs typeface="Courier New" panose="02070309020205020404" pitchFamily="49" charset="0"/>
              </a:rPr>
              <a:t>ADD</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ALTER</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DROP</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ADD COLUMN </a:t>
            </a:r>
            <a:r>
              <a:rPr lang="en-US" sz="1800" i="1" dirty="0" err="1">
                <a:latin typeface="Courier New" panose="02070309020205020404" pitchFamily="49" charset="0"/>
                <a:ea typeface="Verdana" panose="020B0604030504040204" pitchFamily="34" charset="0"/>
                <a:cs typeface="Courier New" panose="02070309020205020404" pitchFamily="49" charset="0"/>
              </a:rPr>
              <a:t>column</a:t>
            </a:r>
            <a:r>
              <a:rPr lang="en-US" sz="1800" i="1" dirty="0">
                <a:latin typeface="Courier New" panose="02070309020205020404" pitchFamily="49" charset="0"/>
                <a:ea typeface="Verdana" panose="020B0604030504040204" pitchFamily="34" charset="0"/>
                <a:cs typeface="Courier New" panose="02070309020205020404" pitchFamily="49" charset="0"/>
              </a:rPr>
              <a:t> type [constraints]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ALTER COLUMN </a:t>
            </a:r>
            <a:r>
              <a:rPr lang="en-US" sz="1800" i="1" dirty="0" err="1">
                <a:latin typeface="Courier New" panose="02070309020205020404" pitchFamily="49" charset="0"/>
                <a:ea typeface="Verdana" panose="020B0604030504040204" pitchFamily="34" charset="0"/>
                <a:cs typeface="Courier New" panose="02070309020205020404" pitchFamily="49" charset="0"/>
              </a:rPr>
              <a:t>column</a:t>
            </a:r>
            <a:r>
              <a:rPr lang="en-US" sz="1800" dirty="0">
                <a:latin typeface="Courier New" panose="02070309020205020404" pitchFamily="49" charset="0"/>
                <a:ea typeface="Verdana" panose="020B0604030504040204" pitchFamily="34" charset="0"/>
                <a:cs typeface="Courier New" panose="02070309020205020404" pitchFamily="49" charset="0"/>
              </a:rPr>
              <a:t> SET DEFAULT </a:t>
            </a:r>
            <a:r>
              <a:rPr lang="en-US" sz="1800" i="1" dirty="0">
                <a:latin typeface="Courier New" panose="02070309020205020404" pitchFamily="49" charset="0"/>
                <a:ea typeface="Verdana" panose="020B0604030504040204" pitchFamily="34" charset="0"/>
                <a:cs typeface="Courier New" panose="02070309020205020404" pitchFamily="49" charset="0"/>
              </a:rPr>
              <a:t>expr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COLUMN </a:t>
            </a:r>
            <a:r>
              <a:rPr lang="en-US" sz="1800" i="1" dirty="0" err="1">
                <a:latin typeface="Courier New" panose="02070309020205020404" pitchFamily="49" charset="0"/>
                <a:ea typeface="Verdana" panose="020B0604030504040204" pitchFamily="34" charset="0"/>
                <a:cs typeface="Courier New" panose="02070309020205020404" pitchFamily="49" charset="0"/>
              </a:rPr>
              <a:t>column</a:t>
            </a:r>
            <a:r>
              <a:rPr lang="en-US" sz="1800" dirty="0">
                <a:latin typeface="Courier New" panose="02070309020205020404" pitchFamily="49" charset="0"/>
                <a:ea typeface="Verdana" panose="020B0604030504040204" pitchFamily="34" charset="0"/>
                <a:cs typeface="Courier New" panose="02070309020205020404" pitchFamily="49" charset="0"/>
              </a:rPr>
              <a:t> [RESTRICT|CASCADE]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ADD </a:t>
            </a:r>
            <a:r>
              <a:rPr lang="en-US" sz="1800" i="1" dirty="0" err="1">
                <a:latin typeface="Courier New" panose="02070309020205020404" pitchFamily="49" charset="0"/>
                <a:ea typeface="Verdana" panose="020B0604030504040204" pitchFamily="34" charset="0"/>
                <a:cs typeface="Courier New" panose="02070309020205020404" pitchFamily="49" charset="0"/>
              </a:rPr>
              <a:t>table_constraint</a:t>
            </a:r>
            <a:endParaRPr lang="en-US" sz="1800" i="1"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CONSTRAINT </a:t>
            </a:r>
            <a:r>
              <a:rPr lang="en-US" sz="1800" i="1" dirty="0" err="1">
                <a:latin typeface="Courier New" panose="02070309020205020404" pitchFamily="49" charset="0"/>
                <a:ea typeface="Verdana" panose="020B0604030504040204" pitchFamily="34" charset="0"/>
                <a:cs typeface="Courier New" panose="02070309020205020404" pitchFamily="49" charset="0"/>
              </a:rPr>
              <a:t>constraint_name</a:t>
            </a:r>
            <a:endParaRPr lang="en-US" sz="1800" i="1"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858698875"/>
      </p:ext>
    </p:extLst>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228</a:t>
            </a:fld>
            <a:endParaRPr/>
          </a:p>
        </p:txBody>
      </p:sp>
      <p:sp>
        <p:nvSpPr>
          <p:cNvPr id="84" name="Shape 84"/>
          <p:cNvSpPr>
            <a:spLocks noGrp="1"/>
          </p:cNvSpPr>
          <p:nvPr>
            <p:ph type="title"/>
          </p:nvPr>
        </p:nvSpPr>
        <p:spPr>
          <a:prstGeom prst="rect">
            <a:avLst/>
          </a:prstGeom>
        </p:spPr>
        <p:txBody>
          <a:bodyPr/>
          <a:lstStyle/>
          <a:p>
            <a:r>
              <a:rPr lang="en-US" dirty="0"/>
              <a:t>Renaming a Table</a:t>
            </a:r>
            <a:endParaRPr dirty="0"/>
          </a:p>
        </p:txBody>
      </p:sp>
      <p:sp>
        <p:nvSpPr>
          <p:cNvPr id="85" name="Shape 85"/>
          <p:cNvSpPr>
            <a:spLocks noGrp="1"/>
          </p:cNvSpPr>
          <p:nvPr>
            <p:ph type="body" sz="half" idx="1"/>
          </p:nvPr>
        </p:nvSpPr>
        <p:spPr>
          <a:xfrm>
            <a:off x="140159" y="871104"/>
            <a:ext cx="8930874" cy="5585222"/>
          </a:xfrm>
          <a:prstGeom prst="rect">
            <a:avLst/>
          </a:prstGeom>
        </p:spPr>
        <p:txBody>
          <a:bodyPr/>
          <a:lstStyle/>
          <a:p>
            <a:pPr>
              <a:defRPr sz="2400"/>
            </a:pPr>
            <a:r>
              <a:rPr lang="en-US" dirty="0"/>
              <a:t>Renaming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EXEC </a:t>
            </a:r>
            <a:r>
              <a:rPr lang="en-US" sz="1800" i="1" dirty="0" err="1">
                <a:latin typeface="Courier New" panose="02070309020205020404" pitchFamily="49" charset="0"/>
                <a:ea typeface="Verdana" panose="020B0604030504040204" pitchFamily="34" charset="0"/>
                <a:cs typeface="Courier New" panose="02070309020205020404" pitchFamily="49" charset="0"/>
              </a:rPr>
              <a:t>sp_rename</a:t>
            </a:r>
            <a:r>
              <a:rPr lang="en-US" sz="1800" i="1" dirty="0">
                <a:latin typeface="Courier New" panose="02070309020205020404" pitchFamily="49" charset="0"/>
                <a:ea typeface="Verdana" panose="020B0604030504040204" pitchFamily="34" charset="0"/>
                <a:cs typeface="Courier New" panose="02070309020205020404" pitchFamily="49" charset="0"/>
              </a:rPr>
              <a:t> '</a:t>
            </a:r>
            <a:r>
              <a:rPr lang="en-US" sz="1800" i="1" dirty="0" err="1">
                <a:latin typeface="Courier New" panose="02070309020205020404" pitchFamily="49" charset="0"/>
                <a:ea typeface="Verdana" panose="020B0604030504040204" pitchFamily="34" charset="0"/>
                <a:cs typeface="Courier New" panose="02070309020205020404" pitchFamily="49" charset="0"/>
              </a:rPr>
              <a:t>old_name</a:t>
            </a:r>
            <a:r>
              <a:rPr lang="en-US" sz="1800" i="1" dirty="0">
                <a:latin typeface="Courier New" panose="02070309020205020404" pitchFamily="49" charset="0"/>
                <a:ea typeface="Verdana" panose="020B0604030504040204" pitchFamily="34" charset="0"/>
                <a:cs typeface="Courier New" panose="02070309020205020404" pitchFamily="49" charset="0"/>
              </a:rPr>
              <a:t>', '</a:t>
            </a:r>
            <a:r>
              <a:rPr lang="en-US" sz="1800" i="1" dirty="0" err="1">
                <a:latin typeface="Courier New" panose="02070309020205020404" pitchFamily="49" charset="0"/>
                <a:ea typeface="Verdana" panose="020B0604030504040204" pitchFamily="34" charset="0"/>
                <a:cs typeface="Courier New" panose="02070309020205020404" pitchFamily="49" charset="0"/>
              </a:rPr>
              <a:t>new_name</a:t>
            </a:r>
            <a:r>
              <a:rPr lang="en-US" sz="1800" i="1"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RENAME </a:t>
            </a:r>
            <a:r>
              <a:rPr lang="en-US" sz="1800" i="1" dirty="0" err="1">
                <a:latin typeface="Courier New" panose="02070309020205020404" pitchFamily="49" charset="0"/>
                <a:ea typeface="Verdana" panose="020B0604030504040204" pitchFamily="34" charset="0"/>
                <a:cs typeface="Courier New" panose="02070309020205020404" pitchFamily="49" charset="0"/>
              </a:rPr>
              <a:t>old_name</a:t>
            </a:r>
            <a:r>
              <a:rPr lang="en-US" sz="1800" i="1"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TO </a:t>
            </a:r>
            <a:r>
              <a:rPr lang="en-US" sz="1800" i="1" dirty="0" err="1">
                <a:latin typeface="Courier New" panose="02070309020205020404" pitchFamily="49" charset="0"/>
                <a:ea typeface="Verdana" panose="020B0604030504040204" pitchFamily="34" charset="0"/>
                <a:cs typeface="Courier New" panose="02070309020205020404" pitchFamily="49" charset="0"/>
              </a:rPr>
              <a:t>new_name</a:t>
            </a:r>
            <a:r>
              <a:rPr lang="en-US" sz="1800" i="1" dirty="0">
                <a:latin typeface="Courier New" panose="02070309020205020404" pitchFamily="49" charset="0"/>
                <a:ea typeface="Verdana" panose="020B0604030504040204" pitchFamily="34" charset="0"/>
                <a:cs typeface="Courier New" panose="02070309020205020404" pitchFamily="49" charset="0"/>
              </a:rPr>
              <a:t>;</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RENAME TABLE </a:t>
            </a:r>
            <a:r>
              <a:rPr lang="en-US" sz="1800" i="1" dirty="0" err="1">
                <a:latin typeface="Courier New" panose="02070309020205020404" pitchFamily="49" charset="0"/>
                <a:ea typeface="Verdana" panose="020B0604030504040204" pitchFamily="34" charset="0"/>
                <a:cs typeface="Courier New" panose="02070309020205020404" pitchFamily="49" charset="0"/>
              </a:rPr>
              <a:t>old_name</a:t>
            </a:r>
            <a:r>
              <a:rPr lang="en-US" sz="1800" dirty="0">
                <a:latin typeface="Courier New" panose="02070309020205020404" pitchFamily="49" charset="0"/>
                <a:ea typeface="Verdana" panose="020B0604030504040204" pitchFamily="34" charset="0"/>
                <a:cs typeface="Courier New" panose="02070309020205020404" pitchFamily="49" charset="0"/>
              </a:rPr>
              <a:t> TO </a:t>
            </a:r>
            <a:r>
              <a:rPr lang="en-US" sz="1800" i="1" dirty="0" err="1">
                <a:latin typeface="Courier New" panose="02070309020205020404" pitchFamily="49" charset="0"/>
                <a:ea typeface="Verdana" panose="020B0604030504040204" pitchFamily="34" charset="0"/>
                <a:cs typeface="Courier New" panose="02070309020205020404" pitchFamily="49" charset="0"/>
              </a:rPr>
              <a:t>new_name</a:t>
            </a:r>
            <a:r>
              <a:rPr lang="en-US" sz="1800" i="1" dirty="0">
                <a:latin typeface="Courier New" panose="02070309020205020404" pitchFamily="49" charset="0"/>
                <a:ea typeface="Verdana" panose="020B0604030504040204" pitchFamily="34" charset="0"/>
                <a:cs typeface="Courier New" panose="02070309020205020404" pitchFamily="49" charset="0"/>
              </a:rPr>
              <a:t>;</a:t>
            </a:r>
            <a:endParaRPr lang="en-US" sz="1800" i="1"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43462320"/>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229</a:t>
            </a:fld>
            <a:endParaRPr/>
          </a:p>
        </p:txBody>
      </p:sp>
      <p:sp>
        <p:nvSpPr>
          <p:cNvPr id="84" name="Shape 84"/>
          <p:cNvSpPr>
            <a:spLocks noGrp="1"/>
          </p:cNvSpPr>
          <p:nvPr>
            <p:ph type="title"/>
          </p:nvPr>
        </p:nvSpPr>
        <p:spPr>
          <a:prstGeom prst="rect">
            <a:avLst/>
          </a:prstGeom>
        </p:spPr>
        <p:txBody>
          <a:bodyPr/>
          <a:lstStyle/>
          <a:p>
            <a:r>
              <a:rPr lang="en-US" dirty="0"/>
              <a:t>Drop a Table</a:t>
            </a:r>
            <a:endParaRPr dirty="0"/>
          </a:p>
        </p:txBody>
      </p:sp>
      <p:sp>
        <p:nvSpPr>
          <p:cNvPr id="85" name="Shape 85"/>
          <p:cNvSpPr>
            <a:spLocks noGrp="1"/>
          </p:cNvSpPr>
          <p:nvPr>
            <p:ph type="body" sz="half" idx="1"/>
          </p:nvPr>
        </p:nvSpPr>
        <p:spPr>
          <a:xfrm>
            <a:off x="140159" y="871104"/>
            <a:ext cx="8930874" cy="5585222"/>
          </a:xfrm>
          <a:prstGeom prst="rect">
            <a:avLst/>
          </a:prstGeom>
        </p:spPr>
        <p:txBody>
          <a:bodyPr/>
          <a:lstStyle/>
          <a:p>
            <a:pPr>
              <a:defRPr sz="2400"/>
            </a:pPr>
            <a:r>
              <a:rPr lang="en-US" dirty="0"/>
              <a:t>Drop a Table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TABLE</a:t>
            </a:r>
            <a:r>
              <a:rPr lang="en-US" sz="1800" dirty="0">
                <a:latin typeface="Verdana" panose="020B0604030504040204" pitchFamily="34" charset="0"/>
                <a:ea typeface="Verdana" panose="020B0604030504040204" pitchFamily="34" charset="0"/>
                <a:cs typeface="Courier New" panose="02070309020205020404" pitchFamily="49" charset="0"/>
              </a:rPr>
              <a:t> removes a table from a database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drop a base temporary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Depending on the DBMS, you might be able to recover a dropped table by rolling back a transaction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 dropped table wasn’t part of a transaction, you can restore the table from the most recent backup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Dropping a table destroys its structure, data, indexes, constraints, permissions, etc.</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empties the rows from a table without destroying it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Dropping a table doesn’t drop views that reference that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Any foreign keys and views that reference a dropped table should be altered or dropped too</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r>
              <a:rPr lang="en-US" sz="1800" dirty="0">
                <a:latin typeface="Courier New" panose="02070309020205020404" pitchFamily="49" charset="0"/>
                <a:ea typeface="Verdana" panose="020B0604030504040204" pitchFamily="34" charset="0"/>
                <a:cs typeface="Courier New" panose="02070309020205020404" pitchFamily="49" charset="0"/>
              </a:rPr>
              <a:t>DROP TABLE </a:t>
            </a:r>
            <a:r>
              <a:rPr lang="en-US" sz="1800" i="1" dirty="0" err="1">
                <a:latin typeface="Courier New" panose="02070309020205020404" pitchFamily="49" charset="0"/>
                <a:ea typeface="Verdana" panose="020B0604030504040204" pitchFamily="34" charset="0"/>
                <a:cs typeface="Courier New" panose="02070309020205020404" pitchFamily="49" charset="0"/>
              </a:rPr>
              <a:t>table</a:t>
            </a:r>
            <a:r>
              <a:rPr lang="en-US" sz="1800" i="1"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is the name of the table to drop</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5826996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84" name="Shape 84"/>
          <p:cNvSpPr>
            <a:spLocks noGrp="1"/>
          </p:cNvSpPr>
          <p:nvPr>
            <p:ph type="title"/>
          </p:nvPr>
        </p:nvSpPr>
        <p:spPr>
          <a:prstGeom prst="rect">
            <a:avLst/>
          </a:prstGeom>
        </p:spPr>
        <p:txBody>
          <a:bodyPr/>
          <a:lstStyle/>
          <a:p>
            <a:r>
              <a:rPr lang="en-US" dirty="0"/>
              <a:t>Primary Keys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Primary Keys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value resides in a specific table, column, and row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table or column can be identified by its unique name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Rows are unnamed and are identified by a primary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relational model sees a table as an unordered set of rows that can’t be identified by position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primary key is needed to access the data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primary key is: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Required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Every table has exactly one primary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Unique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primary key identifies a single row in a table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No two rows in a table can have the same primary-key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Stable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Once created, a primary-key value should very rarely change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an entity is deleted, its primary-key value isn’t reused for a new entity</a:t>
            </a:r>
          </a:p>
          <a:p>
            <a:pPr marL="381000" lvl="1"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237718316"/>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230</a:t>
            </a:fld>
            <a:endParaRPr/>
          </a:p>
        </p:txBody>
      </p:sp>
      <p:sp>
        <p:nvSpPr>
          <p:cNvPr id="84" name="Shape 84"/>
          <p:cNvSpPr>
            <a:spLocks noGrp="1"/>
          </p:cNvSpPr>
          <p:nvPr>
            <p:ph type="title"/>
          </p:nvPr>
        </p:nvSpPr>
        <p:spPr>
          <a:prstGeom prst="rect">
            <a:avLst/>
          </a:prstGeom>
        </p:spPr>
        <p:txBody>
          <a:bodyPr/>
          <a:lstStyle/>
          <a:p>
            <a:r>
              <a:rPr lang="en-US" dirty="0"/>
              <a:t>Atomicity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Atomicity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Atomicity is an important concept within normalization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Atomic values are the smallest piece of data possible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 full date or a telephone number with area code and country code are not atomic or indivisible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date can further be divided into month, date and year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phone number can be divided into country code, area code, and 7-digit number</a:t>
            </a:r>
            <a:endParaRPr lang="en-US" sz="10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99798645"/>
      </p:ext>
    </p:extLst>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231</a:t>
            </a:fld>
            <a:endParaRPr/>
          </a:p>
        </p:txBody>
      </p:sp>
      <p:sp>
        <p:nvSpPr>
          <p:cNvPr id="84" name="Shape 84"/>
          <p:cNvSpPr>
            <a:spLocks noGrp="1"/>
          </p:cNvSpPr>
          <p:nvPr>
            <p:ph type="title"/>
          </p:nvPr>
        </p:nvSpPr>
        <p:spPr>
          <a:prstGeom prst="rect">
            <a:avLst/>
          </a:prstGeom>
        </p:spPr>
        <p:txBody>
          <a:bodyPr/>
          <a:lstStyle/>
          <a:p>
            <a:r>
              <a:rPr lang="en-US" dirty="0"/>
              <a:t>Normalization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Normalization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consolidate all information about an entity type into one large table, the table might contain duplicate redundant data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Slows queries because the database is too large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Hard to maintain because data must be changed in multiple places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Normalization reduces redundancy and inconsistency in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After each step of normalization, the database is in one of the </a:t>
            </a:r>
            <a:r>
              <a:rPr lang="en-US" sz="1800" i="1" dirty="0">
                <a:latin typeface="Verdana" panose="020B0604030504040204" pitchFamily="34" charset="0"/>
                <a:ea typeface="Verdana" panose="020B0604030504040204" pitchFamily="34" charset="0"/>
                <a:cs typeface="Courier New" panose="02070309020205020404" pitchFamily="49" charset="0"/>
              </a:rPr>
              <a:t>normal forms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relational model defines three normal forms: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First normal form (1NF)</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Second normal form (2NF)</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Third normal form (3NF)</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Normal forms become stronger the higher the number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database in 3NF also is in 2NF and 1NF </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86614116"/>
      </p:ext>
    </p:extLst>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232</a:t>
            </a:fld>
            <a:endParaRPr/>
          </a:p>
        </p:txBody>
      </p:sp>
      <p:sp>
        <p:nvSpPr>
          <p:cNvPr id="84" name="Shape 84"/>
          <p:cNvSpPr>
            <a:spLocks noGrp="1"/>
          </p:cNvSpPr>
          <p:nvPr>
            <p:ph type="title"/>
          </p:nvPr>
        </p:nvSpPr>
        <p:spPr>
          <a:prstGeom prst="rect">
            <a:avLst/>
          </a:prstGeom>
        </p:spPr>
        <p:txBody>
          <a:bodyPr/>
          <a:lstStyle/>
          <a:p>
            <a:r>
              <a:rPr lang="en-US" dirty="0"/>
              <a:t>First Normal Form (1NF)</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First Normal Form (1NF)</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in first normal form</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columns that contain only atomic values, scalar/ single values that can’t be subdivided</a:t>
            </a:r>
            <a:endParaRPr lang="en-US" dirty="0"/>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no repeating groups (a set of two or more logically related columns)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achieve 1NF, store the data in two related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database that violates 1NF has the following issues: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Multiple values in a row–column intersection so the combination of table name, column name, and key value does not address every value in the database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Difficulty retrieving, inserting, updating, or deleting a single value because you have to rely on the order of the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Queries must be complex and therefore slow down performance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issues can't be solved with further normalization </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34708224"/>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233</a:t>
            </a:fld>
            <a:endParaRPr/>
          </a:p>
        </p:txBody>
      </p:sp>
      <p:sp>
        <p:nvSpPr>
          <p:cNvPr id="84" name="Shape 84"/>
          <p:cNvSpPr>
            <a:spLocks noGrp="1"/>
          </p:cNvSpPr>
          <p:nvPr>
            <p:ph type="title"/>
          </p:nvPr>
        </p:nvSpPr>
        <p:spPr>
          <a:prstGeom prst="rect">
            <a:avLst/>
          </a:prstGeom>
        </p:spPr>
        <p:txBody>
          <a:bodyPr/>
          <a:lstStyle/>
          <a:p>
            <a:r>
              <a:rPr lang="en-US" dirty="0"/>
              <a:t>Second Normal Form</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Second Normal Form</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1NF table automatically is in 2NF if:</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Its primary key is a single column and not composite, or all the columns in the table are part of the primary key (simple or composite)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in second normal form:</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in first normal form</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no partial functional dependencies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contains a partial functional dependency if some (but not all) of a composite key’s values determine a </a:t>
            </a:r>
            <a:r>
              <a:rPr lang="en-US" sz="1800" dirty="0" err="1">
                <a:latin typeface="Verdana" panose="020B0604030504040204" pitchFamily="34" charset="0"/>
                <a:ea typeface="Verdana" panose="020B0604030504040204" pitchFamily="34" charset="0"/>
                <a:cs typeface="Courier New" panose="02070309020205020404" pitchFamily="49" charset="0"/>
              </a:rPr>
              <a:t>nonkey</a:t>
            </a:r>
            <a:r>
              <a:rPr lang="en-US" sz="1800" dirty="0">
                <a:latin typeface="Verdana" panose="020B0604030504040204" pitchFamily="34" charset="0"/>
                <a:ea typeface="Verdana" panose="020B0604030504040204" pitchFamily="34" charset="0"/>
                <a:cs typeface="Courier New" panose="02070309020205020404" pitchFamily="49" charset="0"/>
              </a:rPr>
              <a:t> column’s value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2NF table is fully functionally dependent, meaning that a </a:t>
            </a:r>
            <a:r>
              <a:rPr lang="en-US" sz="1800" dirty="0" err="1">
                <a:latin typeface="Verdana" panose="020B0604030504040204" pitchFamily="34" charset="0"/>
                <a:ea typeface="Verdana" panose="020B0604030504040204" pitchFamily="34" charset="0"/>
                <a:cs typeface="Courier New" panose="02070309020205020404" pitchFamily="49" charset="0"/>
              </a:rPr>
              <a:t>nonkey</a:t>
            </a:r>
            <a:r>
              <a:rPr lang="en-US" sz="1800" dirty="0">
                <a:latin typeface="Verdana" panose="020B0604030504040204" pitchFamily="34" charset="0"/>
                <a:ea typeface="Verdana" panose="020B0604030504040204" pitchFamily="34" charset="0"/>
                <a:cs typeface="Courier New" panose="02070309020205020404" pitchFamily="49" charset="0"/>
              </a:rPr>
              <a:t> column’s value might need to be updated if any column values in the composite key change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62338033"/>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234</a:t>
            </a:fld>
            <a:endParaRPr/>
          </a:p>
        </p:txBody>
      </p:sp>
      <p:sp>
        <p:nvSpPr>
          <p:cNvPr id="84" name="Shape 84"/>
          <p:cNvSpPr>
            <a:spLocks noGrp="1"/>
          </p:cNvSpPr>
          <p:nvPr>
            <p:ph type="title"/>
          </p:nvPr>
        </p:nvSpPr>
        <p:spPr>
          <a:prstGeom prst="rect">
            <a:avLst/>
          </a:prstGeom>
        </p:spPr>
        <p:txBody>
          <a:bodyPr/>
          <a:lstStyle/>
          <a:p>
            <a:r>
              <a:rPr lang="en-US" dirty="0"/>
              <a:t>Third Normal Form</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Third Normal Form</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in third normal form:</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in second normal form</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no transitive dependencies -- a table has a transitive dependency if a </a:t>
            </a:r>
            <a:r>
              <a:rPr lang="en-US" sz="1400" dirty="0" err="1">
                <a:latin typeface="Verdana" panose="020B0604030504040204" pitchFamily="34" charset="0"/>
                <a:ea typeface="Verdana" panose="020B0604030504040204" pitchFamily="34" charset="0"/>
                <a:cs typeface="Courier New" panose="02070309020205020404" pitchFamily="49" charset="0"/>
              </a:rPr>
              <a:t>nonkey</a:t>
            </a:r>
            <a:r>
              <a:rPr lang="en-US" sz="1400" dirty="0">
                <a:latin typeface="Verdana" panose="020B0604030504040204" pitchFamily="34" charset="0"/>
                <a:ea typeface="Verdana" panose="020B0604030504040204" pitchFamily="34" charset="0"/>
                <a:cs typeface="Courier New" panose="02070309020205020404" pitchFamily="49" charset="0"/>
              </a:rPr>
              <a:t> column’s value determines another </a:t>
            </a:r>
            <a:r>
              <a:rPr lang="en-US" sz="1400" dirty="0" err="1">
                <a:latin typeface="Verdana" panose="020B0604030504040204" pitchFamily="34" charset="0"/>
                <a:ea typeface="Verdana" panose="020B0604030504040204" pitchFamily="34" charset="0"/>
                <a:cs typeface="Courier New" panose="02070309020205020404" pitchFamily="49" charset="0"/>
              </a:rPr>
              <a:t>nonkey</a:t>
            </a:r>
            <a:r>
              <a:rPr lang="en-US" sz="1400" dirty="0">
                <a:latin typeface="Verdana" panose="020B0604030504040204" pitchFamily="34" charset="0"/>
                <a:ea typeface="Verdana" panose="020B0604030504040204" pitchFamily="34" charset="0"/>
                <a:cs typeface="Courier New" panose="02070309020205020404" pitchFamily="49" charset="0"/>
              </a:rPr>
              <a:t> column’s value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3NF tables, </a:t>
            </a:r>
            <a:r>
              <a:rPr lang="en-US" sz="1800" dirty="0" err="1">
                <a:latin typeface="Verdana" panose="020B0604030504040204" pitchFamily="34" charset="0"/>
                <a:ea typeface="Verdana" panose="020B0604030504040204" pitchFamily="34" charset="0"/>
                <a:cs typeface="Courier New" panose="02070309020205020404" pitchFamily="49" charset="0"/>
              </a:rPr>
              <a:t>nonkey</a:t>
            </a:r>
            <a:r>
              <a:rPr lang="en-US" sz="1800" dirty="0">
                <a:latin typeface="Verdana" panose="020B0604030504040204" pitchFamily="34" charset="0"/>
                <a:ea typeface="Verdana" panose="020B0604030504040204" pitchFamily="34" charset="0"/>
                <a:cs typeface="Courier New" panose="02070309020205020404" pitchFamily="49" charset="0"/>
              </a:rPr>
              <a:t> columns are mutually independent and dependent on only primary-key column(s)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3NF is the next logical step after 2NF.</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923439639"/>
      </p:ext>
    </p:extLst>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normAutofit fontScale="92500" lnSpcReduction="10000"/>
          </a:bodyPr>
          <a:lstStyle/>
          <a:p>
            <a:r>
              <a:rPr lang="en-US" dirty="0">
                <a:solidFill>
                  <a:schemeClr val="bg1"/>
                </a:solidFill>
              </a:rPr>
              <a:t>Indexes, Views and Transactions (Optional)</a:t>
            </a:r>
          </a:p>
        </p:txBody>
      </p:sp>
    </p:spTree>
    <p:extLst>
      <p:ext uri="{BB962C8B-B14F-4D97-AF65-F5344CB8AC3E}">
        <p14:creationId xmlns:p14="http://schemas.microsoft.com/office/powerpoint/2010/main" val="4017899110"/>
      </p:ext>
    </p:extLst>
  </p:cSld>
  <p:clrMapOvr>
    <a:masterClrMapping/>
  </p:clrMapOvr>
  <p:transition spd="slow"/>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236</a:t>
            </a:fld>
            <a:endParaRPr/>
          </a:p>
        </p:txBody>
      </p:sp>
      <p:sp>
        <p:nvSpPr>
          <p:cNvPr id="84" name="Shape 84"/>
          <p:cNvSpPr>
            <a:spLocks noGrp="1"/>
          </p:cNvSpPr>
          <p:nvPr>
            <p:ph type="title"/>
          </p:nvPr>
        </p:nvSpPr>
        <p:spPr>
          <a:prstGeom prst="rect">
            <a:avLst/>
          </a:prstGeom>
        </p:spPr>
        <p:txBody>
          <a:bodyPr/>
          <a:lstStyle/>
          <a:p>
            <a:r>
              <a:rPr lang="en-US" dirty="0"/>
              <a:t>DBMS Indexes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Indexes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Rows stored in a table are unordered, per the relational model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This makes it easy for the DBMS to </a:t>
            </a: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rows quickly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But it makes searching and sorting inefficient</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production database tables could have millions of rows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execute the following query, the DBMS searches the entire table authors sequentially to execute the theory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Compares the value in each row’s </a:t>
            </a:r>
            <a:r>
              <a:rPr lang="en-US" sz="1400" dirty="0" err="1">
                <a:latin typeface="Verdana" panose="020B0604030504040204" pitchFamily="34" charset="0"/>
                <a:ea typeface="Verdana" panose="020B0604030504040204" pitchFamily="34" charset="0"/>
                <a:cs typeface="Courier New" panose="02070309020205020404" pitchFamily="49" charset="0"/>
              </a:rPr>
              <a:t>lname</a:t>
            </a:r>
            <a:r>
              <a:rPr lang="en-US" sz="1400" dirty="0">
                <a:latin typeface="Verdana" panose="020B0604030504040204" pitchFamily="34" charset="0"/>
                <a:ea typeface="Verdana" panose="020B0604030504040204" pitchFamily="34" charset="0"/>
                <a:cs typeface="Courier New" panose="02070309020205020404" pitchFamily="49" charset="0"/>
              </a:rPr>
              <a:t> column to the string Smith</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 'Smith';</a:t>
            </a:r>
          </a:p>
          <a:p>
            <a:pPr marL="762000" lvl="2"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51118981"/>
      </p:ext>
    </p:extLst>
  </p:cSld>
  <p:clrMapOvr>
    <a:masterClrMapping/>
  </p:clrMapOvr>
  <p:transition spd="slow"/>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237</a:t>
            </a:fld>
            <a:endParaRPr/>
          </a:p>
        </p:txBody>
      </p:sp>
      <p:sp>
        <p:nvSpPr>
          <p:cNvPr id="84" name="Shape 84"/>
          <p:cNvSpPr>
            <a:spLocks noGrp="1"/>
          </p:cNvSpPr>
          <p:nvPr>
            <p:ph type="title"/>
          </p:nvPr>
        </p:nvSpPr>
        <p:spPr>
          <a:prstGeom prst="rect">
            <a:avLst/>
          </a:prstGeom>
        </p:spPr>
        <p:txBody>
          <a:bodyPr/>
          <a:lstStyle/>
          <a:p>
            <a:r>
              <a:rPr lang="en-US" dirty="0"/>
              <a:t>DBMS Indexes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Indexes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DBMSs have an index to speeding up data retrieval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index is a sorted list in which every distinct value in an indexed column or set of columns is stored with the physical location of the rows containing that value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Instead of reading an entire table to locate specific rows, the DBMS scans only the index for addresses to access directly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Indexed searches typically are orders of magnitude faster than sequential searches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There are some tradeoffs</a:t>
            </a: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008513825"/>
      </p:ext>
    </p:extLst>
  </p:cSld>
  <p:clrMapOvr>
    <a:masterClrMapping/>
  </p:clrMapOvr>
  <p:transition spd="slow"/>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238</a:t>
            </a:fld>
            <a:endParaRPr/>
          </a:p>
        </p:txBody>
      </p:sp>
      <p:sp>
        <p:nvSpPr>
          <p:cNvPr id="84" name="Shape 84"/>
          <p:cNvSpPr>
            <a:spLocks noGrp="1"/>
          </p:cNvSpPr>
          <p:nvPr>
            <p:ph type="title"/>
          </p:nvPr>
        </p:nvSpPr>
        <p:spPr>
          <a:prstGeom prst="rect">
            <a:avLst/>
          </a:prstGeom>
        </p:spPr>
        <p:txBody>
          <a:bodyPr/>
          <a:lstStyle/>
          <a:p>
            <a:r>
              <a:rPr lang="en-US" dirty="0"/>
              <a:t>Creating an Index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Creating an Index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Indexes should be used for columns that are often: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Searched with </a:t>
            </a:r>
            <a:r>
              <a:rPr lang="en-US" sz="1800" dirty="0">
                <a:latin typeface="Courier New" panose="02070309020205020404" pitchFamily="49" charset="0"/>
                <a:ea typeface="Verdana" panose="020B0604030504040204" pitchFamily="34" charset="0"/>
                <a:cs typeface="Courier New" panose="02070309020205020404" pitchFamily="49" charset="0"/>
              </a:rPr>
              <a:t>WHERE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Sorted with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Grouped with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Used in joins with </a:t>
            </a:r>
            <a:r>
              <a:rPr lang="en-US" sz="1800" dirty="0">
                <a:latin typeface="Courier New" panose="02070309020205020404" pitchFamily="49" charset="0"/>
                <a:ea typeface="Verdana" panose="020B0604030504040204" pitchFamily="34" charset="0"/>
                <a:cs typeface="Courier New" panose="02070309020205020404" pitchFamily="49" charset="0"/>
              </a:rPr>
              <a:t>JOIN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Used to calculate order statistics with </a:t>
            </a:r>
            <a:r>
              <a:rPr lang="en-US" sz="1800" dirty="0">
                <a:latin typeface="Courier New" panose="02070309020205020404" pitchFamily="49" charset="0"/>
                <a:ea typeface="Verdana" panose="020B0604030504040204" pitchFamily="34" charset="0"/>
                <a:cs typeface="Courier New" panose="02070309020205020404" pitchFamily="49" charset="0"/>
              </a:rPr>
              <a:t>MIN()</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MAX()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Indexes are unnecessary for columns that: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Have only a few distinct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Are rarely queried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Are part of a small table with few rows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creating an index, remember: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SQL’s indexing statements modify database objects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index is a fast access path to the </a:t>
            </a:r>
            <a:r>
              <a:rPr lang="en-US" sz="1400" i="1" dirty="0">
                <a:latin typeface="Verdana" panose="020B0604030504040204" pitchFamily="34" charset="0"/>
                <a:ea typeface="Verdana" panose="020B0604030504040204" pitchFamily="34" charset="0"/>
                <a:cs typeface="Courier New" panose="02070309020205020404" pitchFamily="49" charset="0"/>
              </a:rPr>
              <a:t>data</a:t>
            </a:r>
            <a:r>
              <a:rPr lang="en-US" sz="1400" dirty="0">
                <a:latin typeface="Verdana" panose="020B0604030504040204" pitchFamily="34" charset="0"/>
                <a:ea typeface="Verdana" panose="020B0604030504040204" pitchFamily="34" charset="0"/>
                <a:cs typeface="Courier New" panose="02070309020205020404" pitchFamily="49" charset="0"/>
              </a:rPr>
              <a:t> but doesn’t change it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table can have zero or more indexes</a:t>
            </a: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78606201"/>
      </p:ext>
    </p:extLst>
  </p:cSld>
  <p:clrMapOvr>
    <a:masterClrMapping/>
  </p:clrMapOvr>
  <p:transition spd="slow"/>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239</a:t>
            </a:fld>
            <a:endParaRPr/>
          </a:p>
        </p:txBody>
      </p:sp>
      <p:sp>
        <p:nvSpPr>
          <p:cNvPr id="84" name="Shape 84"/>
          <p:cNvSpPr>
            <a:spLocks noGrp="1"/>
          </p:cNvSpPr>
          <p:nvPr>
            <p:ph type="title"/>
          </p:nvPr>
        </p:nvSpPr>
        <p:spPr>
          <a:prstGeom prst="rect">
            <a:avLst/>
          </a:prstGeom>
        </p:spPr>
        <p:txBody>
          <a:bodyPr/>
          <a:lstStyle/>
          <a:p>
            <a:r>
              <a:rPr lang="en-US" dirty="0"/>
              <a:t>Index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Index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the table's indexes when you create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also add them later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create any more indexes than you need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updates an index after you INSERT, UPDATE, or DELETE rows in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Performance slows down when the DBMS spends time maintaining indexes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probably don't need more than about twelve indexes for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maintains and uses indexes automatically after they’re created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index can reference one or more columns in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index that references a single column is a simple index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index that references multiple columns is a composite index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Columns in a composite index need not be adjacent in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single index can’t span multiple tables.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0551800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84" name="Shape 84"/>
          <p:cNvSpPr>
            <a:spLocks noGrp="1"/>
          </p:cNvSpPr>
          <p:nvPr>
            <p:ph type="title"/>
          </p:nvPr>
        </p:nvSpPr>
        <p:spPr>
          <a:prstGeom prst="rect">
            <a:avLst/>
          </a:prstGeom>
        </p:spPr>
        <p:txBody>
          <a:bodyPr/>
          <a:lstStyle/>
          <a:p>
            <a:r>
              <a:rPr lang="en-US" dirty="0"/>
              <a:t>Primary Keys (cont'd)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Primary Keys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primary key is also: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Simple or composite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primary key has one or more columns in a table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one-column key is called a simple key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multiple-column key is called a composite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Not null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primary-key value can’t be empty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For composite keys, no column’s value can be empty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Minimal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primary key includes only the column(s) necessary for uniqueness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uses the primary key to enforce integrity of table data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As a best practice, the primary key is in a table’s leftmost column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Columns named </a:t>
            </a:r>
            <a:r>
              <a:rPr lang="en-US" sz="1400" dirty="0">
                <a:latin typeface="Courier New" panose="02070309020205020404" pitchFamily="49" charset="0"/>
                <a:ea typeface="Verdana" panose="020B0604030504040204" pitchFamily="34" charset="0"/>
                <a:cs typeface="Courier New" panose="02070309020205020404" pitchFamily="49" charset="0"/>
              </a:rPr>
              <a:t>id</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key</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code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num</a:t>
            </a:r>
            <a:r>
              <a:rPr lang="en-US" sz="1400" dirty="0">
                <a:latin typeface="Verdana" panose="020B0604030504040204" pitchFamily="34" charset="0"/>
                <a:ea typeface="Verdana" panose="020B0604030504040204" pitchFamily="34" charset="0"/>
                <a:cs typeface="Courier New" panose="02070309020205020404" pitchFamily="49" charset="0"/>
              </a:rPr>
              <a:t> tend to be a primary or foreign key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Some data types in DBMSs provide unique identification values automatically for each row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common one is an integer that autoincrements when a new row is inserted</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674317075"/>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240</a:t>
            </a:fld>
            <a:endParaRPr/>
          </a:p>
        </p:txBody>
      </p:sp>
      <p:sp>
        <p:nvSpPr>
          <p:cNvPr id="84" name="Shape 84"/>
          <p:cNvSpPr>
            <a:spLocks noGrp="1"/>
          </p:cNvSpPr>
          <p:nvPr>
            <p:ph type="title"/>
          </p:nvPr>
        </p:nvSpPr>
        <p:spPr>
          <a:prstGeom prst="rect">
            <a:avLst/>
          </a:prstGeom>
        </p:spPr>
        <p:txBody>
          <a:bodyPr/>
          <a:lstStyle/>
          <a:p>
            <a:r>
              <a:rPr lang="en-US" dirty="0"/>
              <a:t>Index Tips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Index Tips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order in which columns appear in a composite index is significant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composite index applies only to the group of columns on which it’s defined, not to each column individually or the same columns in different order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multiple composite indexes that use the same columns if you specify distinctly different combinations of the columns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These two statements are valid combinations for the same table:</a:t>
            </a:r>
          </a:p>
          <a:p>
            <a:pPr marL="381000" lvl="1" indent="0">
              <a:buNone/>
              <a:defRPr sz="1800"/>
            </a:pPr>
            <a:r>
              <a:rPr lang="fr-FR" sz="1400" dirty="0">
                <a:latin typeface="Courier New" panose="02070309020205020404" pitchFamily="49" charset="0"/>
                <a:ea typeface="Verdana" panose="020B0604030504040204" pitchFamily="34" charset="0"/>
                <a:cs typeface="Courier New" panose="02070309020205020404" pitchFamily="49" charset="0"/>
              </a:rPr>
              <a:t>CREATE INDEX name_idx1 ON </a:t>
            </a:r>
            <a:r>
              <a:rPr lang="fr-FR" sz="1400" dirty="0" err="1">
                <a:latin typeface="Courier New" panose="02070309020205020404" pitchFamily="49" charset="0"/>
                <a:ea typeface="Verdana" panose="020B0604030504040204" pitchFamily="34" charset="0"/>
                <a:cs typeface="Courier New" panose="02070309020205020404" pitchFamily="49" charset="0"/>
              </a:rPr>
              <a:t>authors</a:t>
            </a:r>
            <a:r>
              <a:rPr lang="fr-FR" sz="1400" dirty="0">
                <a:latin typeface="Courier New" panose="02070309020205020404" pitchFamily="49" charset="0"/>
                <a:ea typeface="Verdana" panose="020B0604030504040204" pitchFamily="34" charset="0"/>
                <a:cs typeface="Courier New" panose="02070309020205020404" pitchFamily="49" charset="0"/>
              </a:rPr>
              <a:t> (fname, </a:t>
            </a:r>
            <a:r>
              <a:rPr lang="fr-FR" sz="1400" dirty="0" err="1">
                <a:latin typeface="Courier New" panose="02070309020205020404" pitchFamily="49" charset="0"/>
                <a:ea typeface="Verdana" panose="020B0604030504040204" pitchFamily="34" charset="0"/>
                <a:cs typeface="Courier New" panose="02070309020205020404" pitchFamily="49" charset="0"/>
              </a:rPr>
              <a:t>lname</a:t>
            </a:r>
            <a:r>
              <a:rPr lang="fr-FR" sz="14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fr-FR" sz="1400" dirty="0">
                <a:latin typeface="Courier New" panose="02070309020205020404" pitchFamily="49" charset="0"/>
                <a:ea typeface="Verdana" panose="020B0604030504040204" pitchFamily="34" charset="0"/>
                <a:cs typeface="Courier New" panose="02070309020205020404" pitchFamily="49" charset="0"/>
              </a:rPr>
              <a:t>	CREATE INDEX name_idx2 ON </a:t>
            </a:r>
            <a:r>
              <a:rPr lang="fr-FR" sz="1400" dirty="0" err="1">
                <a:latin typeface="Courier New" panose="02070309020205020404" pitchFamily="49" charset="0"/>
                <a:ea typeface="Verdana" panose="020B0604030504040204" pitchFamily="34" charset="0"/>
                <a:cs typeface="Courier New" panose="02070309020205020404" pitchFamily="49" charset="0"/>
              </a:rPr>
              <a:t>authors</a:t>
            </a:r>
            <a:r>
              <a:rPr lang="fr-FR" sz="1400" dirty="0">
                <a:latin typeface="Courier New" panose="02070309020205020404" pitchFamily="49" charset="0"/>
                <a:ea typeface="Verdana" panose="020B0604030504040204" pitchFamily="34" charset="0"/>
                <a:cs typeface="Courier New" panose="02070309020205020404" pitchFamily="49" charset="0"/>
              </a:rPr>
              <a:t> (</a:t>
            </a:r>
            <a:r>
              <a:rPr lang="fr-FR" sz="1400" dirty="0" err="1">
                <a:latin typeface="Courier New" panose="02070309020205020404" pitchFamily="49" charset="0"/>
                <a:ea typeface="Verdana" panose="020B0604030504040204" pitchFamily="34" charset="0"/>
                <a:cs typeface="Courier New" panose="02070309020205020404" pitchFamily="49" charset="0"/>
              </a:rPr>
              <a:t>lname</a:t>
            </a:r>
            <a:r>
              <a:rPr lang="fr-FR" sz="1400" dirty="0">
                <a:latin typeface="Courier New" panose="02070309020205020404" pitchFamily="49" charset="0"/>
                <a:ea typeface="Verdana" panose="020B0604030504040204" pitchFamily="34" charset="0"/>
                <a:cs typeface="Courier New" panose="02070309020205020404" pitchFamily="49" charset="0"/>
              </a:rPr>
              <a:t>, fname);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index can also ensure uniqueness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Unique indexes force the column(s) value(s) to be distinct in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you create a unique index for column(s) in which duplicate values already exist, the DBMS errors out and refuses to create the index</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DBMS creates a unique index automatically when a primary-key constraint or unique constraint is defined</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20446026"/>
      </p:ext>
    </p:extLst>
  </p:cSld>
  <p:clrMapOvr>
    <a:masterClrMapping/>
  </p:clrMapOvr>
  <p:transition spd="slow"/>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241</a:t>
            </a:fld>
            <a:endParaRPr/>
          </a:p>
        </p:txBody>
      </p:sp>
      <p:sp>
        <p:nvSpPr>
          <p:cNvPr id="84" name="Shape 84"/>
          <p:cNvSpPr>
            <a:spLocks noGrp="1"/>
          </p:cNvSpPr>
          <p:nvPr>
            <p:ph type="title"/>
          </p:nvPr>
        </p:nvSpPr>
        <p:spPr>
          <a:prstGeom prst="rect">
            <a:avLst/>
          </a:prstGeom>
        </p:spPr>
        <p:txBody>
          <a:bodyPr/>
          <a:lstStyle/>
          <a:p>
            <a:r>
              <a:rPr lang="en-US" dirty="0"/>
              <a:t>Index Tips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Index Tips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 may or may not create indexes for foreign keys automatically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Most joins involve a foreign key and should have an index</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All DBMSs implement indexes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Index names must be unique within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For Oracle, DB2, and PostgreSQL, index names must be unique within a database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a unique index with </a:t>
            </a:r>
            <a:r>
              <a:rPr lang="en-US" sz="1800" dirty="0">
                <a:latin typeface="Courier New" panose="02070309020205020404" pitchFamily="49" charset="0"/>
                <a:ea typeface="Verdana" panose="020B0604030504040204" pitchFamily="34" charset="0"/>
                <a:cs typeface="Courier New" panose="02070309020205020404" pitchFamily="49" charset="0"/>
              </a:rPr>
              <a:t>UNIQUE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will check for duplicates in the indexed columns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table already contains rows with duplicates in the indexed columns, the DBMS won’t create the index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duplicate values in uniquely indexed columns, the DBMS generates an error and cancels the operation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Changes to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constraints are checked with </a:t>
            </a:r>
            <a:r>
              <a:rPr lang="en-US" sz="1800" dirty="0">
                <a:latin typeface="Courier New" panose="02070309020205020404" pitchFamily="49" charset="0"/>
                <a:ea typeface="Verdana" panose="020B0604030504040204" pitchFamily="34" charset="0"/>
                <a:cs typeface="Courier New" panose="02070309020205020404" pitchFamily="49" charset="0"/>
              </a:rPr>
              <a:t>FOREIGN KEY</a:t>
            </a:r>
            <a:r>
              <a:rPr lang="en-US" sz="1800" dirty="0">
                <a:latin typeface="Verdana" panose="020B0604030504040204" pitchFamily="34" charset="0"/>
                <a:ea typeface="Verdana" panose="020B0604030504040204" pitchFamily="34" charset="0"/>
                <a:cs typeface="Courier New" panose="02070309020205020404" pitchFamily="49" charset="0"/>
              </a:rPr>
              <a:t> constraints in related tables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928358649"/>
      </p:ext>
    </p:extLst>
  </p:cSld>
  <p:clrMapOvr>
    <a:masterClrMapping/>
  </p:clrMapOvr>
  <p:transition spd="slow"/>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242</a:t>
            </a:fld>
            <a:endParaRPr/>
          </a:p>
        </p:txBody>
      </p:sp>
      <p:sp>
        <p:nvSpPr>
          <p:cNvPr id="84" name="Shape 84"/>
          <p:cNvSpPr>
            <a:spLocks noGrp="1"/>
          </p:cNvSpPr>
          <p:nvPr>
            <p:ph type="title"/>
          </p:nvPr>
        </p:nvSpPr>
        <p:spPr>
          <a:prstGeom prst="rect">
            <a:avLst/>
          </a:prstGeom>
        </p:spPr>
        <p:txBody>
          <a:bodyPr/>
          <a:lstStyle/>
          <a:p>
            <a:r>
              <a:rPr lang="en-US" dirty="0"/>
              <a:t>Index Best Practices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Index Best Practices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terms index and key are not interchangeable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index is a thing that the DBMS uses to improve performance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key is a concept based on data that the DBMS uses to enforce referential integrity and update through 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 use a unique constraint to prevent duplicate column values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SQL Server and DB2 consider multiple nulls to be duplicates when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is specified and allow no more than one null in columns with a unique index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MySQL, Microsoft Access and PostgreSQL allow multiple nulls in such columns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Some DBMSs let you create indexes on views as well as tables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12073440"/>
      </p:ext>
    </p:extLst>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243</a:t>
            </a:fld>
            <a:endParaRPr/>
          </a:p>
        </p:txBody>
      </p:sp>
      <p:sp>
        <p:nvSpPr>
          <p:cNvPr id="84" name="Shape 84"/>
          <p:cNvSpPr>
            <a:spLocks noGrp="1"/>
          </p:cNvSpPr>
          <p:nvPr>
            <p:ph type="title"/>
          </p:nvPr>
        </p:nvSpPr>
        <p:spPr>
          <a:prstGeom prst="rect">
            <a:avLst/>
          </a:prstGeom>
        </p:spPr>
        <p:txBody>
          <a:bodyPr/>
          <a:lstStyle/>
          <a:p>
            <a:r>
              <a:rPr lang="en-US" dirty="0"/>
              <a:t>Dropping an Index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Dropping an Index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DROP INDEX</a:t>
            </a:r>
            <a:r>
              <a:rPr lang="en-US" sz="1800" dirty="0">
                <a:latin typeface="Verdana" panose="020B0604030504040204" pitchFamily="34" charset="0"/>
                <a:ea typeface="Verdana" panose="020B0604030504040204" pitchFamily="34" charset="0"/>
                <a:cs typeface="Courier New" panose="02070309020205020404" pitchFamily="49" charset="0"/>
              </a:rPr>
              <a:t> to destroy an index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Because an index is logically and physically independent of the data in its associated table, you can drop the index at any time without affecting the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Common reasons for dropping an index are: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index is no longer needed because the associated table is much smaller, or users don’t access the index’s columns much anymore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extra time it takes the DBMS to maintain the index after </a:t>
            </a: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operations outweighs the speed improvement in retrieval operations that the index provides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DB2, and PostgreSQL, index names are unique within a database, so you don’t specify a table name when you drop an index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Microsoft Access, and MySQL, index names must be unique within a table but can be reused in other tables, so you must specify a table along with the index to be dropped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can’t drop indexes that the DBMS creates automatically for </a:t>
            </a:r>
            <a:r>
              <a:rPr lang="en-US" sz="1800" dirty="0">
                <a:latin typeface="Courier New" panose="02070309020205020404" pitchFamily="49" charset="0"/>
                <a:ea typeface="Verdana" panose="020B0604030504040204" pitchFamily="34" charset="0"/>
                <a:cs typeface="Courier New" panose="02070309020205020404" pitchFamily="49" charset="0"/>
              </a:rPr>
              <a:t>PRIMARY KEY</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UNIQUE</a:t>
            </a:r>
            <a:r>
              <a:rPr lang="en-US" sz="1800" dirty="0">
                <a:latin typeface="Verdana" panose="020B0604030504040204" pitchFamily="34" charset="0"/>
                <a:ea typeface="Verdana" panose="020B0604030504040204" pitchFamily="34" charset="0"/>
                <a:cs typeface="Courier New" panose="02070309020205020404" pitchFamily="49" charset="0"/>
              </a:rPr>
              <a:t> constraints</a:t>
            </a: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382855219"/>
      </p:ext>
    </p:extLst>
  </p:cSld>
  <p:clrMapOvr>
    <a:masterClrMapping/>
  </p:clrMapOvr>
  <p:transition spd="slow"/>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244</a:t>
            </a:fld>
            <a:endParaRPr/>
          </a:p>
        </p:txBody>
      </p:sp>
      <p:sp>
        <p:nvSpPr>
          <p:cNvPr id="84" name="Shape 84"/>
          <p:cNvSpPr>
            <a:spLocks noGrp="1"/>
          </p:cNvSpPr>
          <p:nvPr>
            <p:ph type="title"/>
          </p:nvPr>
        </p:nvSpPr>
        <p:spPr>
          <a:prstGeom prst="rect">
            <a:avLst/>
          </a:prstGeom>
        </p:spPr>
        <p:txBody>
          <a:bodyPr/>
          <a:lstStyle/>
          <a:p>
            <a:r>
              <a:rPr lang="en-US" dirty="0"/>
              <a:t>DBMS Specific Dropping an Index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Specific Dropping an Index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drop an index in Microsoft SQL Server:</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INDEX </a:t>
            </a:r>
            <a:r>
              <a:rPr lang="en-US" sz="1800" dirty="0" err="1">
                <a:latin typeface="Courier New" panose="02070309020205020404" pitchFamily="49" charset="0"/>
                <a:ea typeface="Verdana" panose="020B0604030504040204" pitchFamily="34" charset="0"/>
                <a:cs typeface="Courier New" panose="02070309020205020404" pitchFamily="49" charset="0"/>
              </a:rPr>
              <a:t>table.index</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index is the name of the index to drop, and table is the name of the index’s associated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drop the index </a:t>
            </a:r>
            <a:r>
              <a:rPr lang="en-US" sz="1800" i="1" dirty="0" err="1">
                <a:latin typeface="Verdana" panose="020B0604030504040204" pitchFamily="34" charset="0"/>
                <a:ea typeface="Verdana" panose="020B0604030504040204" pitchFamily="34" charset="0"/>
                <a:cs typeface="Courier New" panose="02070309020205020404" pitchFamily="49" charset="0"/>
              </a:rPr>
              <a:t>pub_id_idx</a:t>
            </a:r>
            <a:r>
              <a:rPr lang="en-US" sz="1800" i="1" dirty="0">
                <a:latin typeface="Verdana" panose="020B0604030504040204" pitchFamily="34"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INDEX </a:t>
            </a:r>
            <a:r>
              <a:rPr lang="en-US" sz="1800" dirty="0" err="1">
                <a:latin typeface="Courier New" panose="02070309020205020404" pitchFamily="49" charset="0"/>
                <a:ea typeface="Verdana" panose="020B0604030504040204" pitchFamily="34" charset="0"/>
                <a:cs typeface="Courier New" panose="02070309020205020404" pitchFamily="49" charset="0"/>
              </a:rPr>
              <a:t>titles.pub_id_idx</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drop an index in Oracle, DB2, or PostgreSQL: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INDEX </a:t>
            </a:r>
            <a:r>
              <a:rPr lang="en-US" sz="1800" dirty="0" err="1">
                <a:latin typeface="Courier New" panose="02070309020205020404" pitchFamily="49" charset="0"/>
                <a:ea typeface="Verdana" panose="020B0604030504040204" pitchFamily="34" charset="0"/>
                <a:cs typeface="Courier New" panose="02070309020205020404" pitchFamily="49" charset="0"/>
              </a:rPr>
              <a:t>index</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index is the name of the index to drop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drop the index </a:t>
            </a:r>
            <a:r>
              <a:rPr lang="en-US" sz="1800" i="1" dirty="0" err="1">
                <a:latin typeface="Verdana" panose="020B0604030504040204" pitchFamily="34" charset="0"/>
                <a:ea typeface="Verdana" panose="020B0604030504040204" pitchFamily="34" charset="0"/>
                <a:cs typeface="Courier New" panose="02070309020205020404" pitchFamily="49" charset="0"/>
              </a:rPr>
              <a:t>pub_id_idx</a:t>
            </a:r>
            <a:r>
              <a:rPr lang="en-US" sz="1800" i="1" dirty="0">
                <a:latin typeface="Verdana" panose="020B0604030504040204" pitchFamily="34"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INDEX </a:t>
            </a:r>
            <a:r>
              <a:rPr lang="en-US" sz="1800" dirty="0" err="1">
                <a:latin typeface="Courier New" panose="02070309020205020404" pitchFamily="49" charset="0"/>
                <a:ea typeface="Verdana" panose="020B0604030504040204" pitchFamily="34" charset="0"/>
                <a:cs typeface="Courier New" panose="02070309020205020404" pitchFamily="49" charset="0"/>
              </a:rPr>
              <a:t>pub_id_idx</a:t>
            </a:r>
            <a:r>
              <a:rPr lang="en-US" sz="1800" dirty="0">
                <a:latin typeface="Courier New" panose="02070309020205020404" pitchFamily="49" charset="0"/>
                <a:ea typeface="Verdana" panose="020B0604030504040204" pitchFamily="34" charset="0"/>
                <a:cs typeface="Courier New" panose="02070309020205020404" pitchFamily="49" charset="0"/>
              </a:rPr>
              <a:t>;</a:t>
            </a:r>
            <a:endParaRPr lang="en-US" sz="14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131976303"/>
      </p:ext>
    </p:extLst>
  </p:cSld>
  <p:clrMapOvr>
    <a:masterClrMapping/>
  </p:clrMapOvr>
  <p:transition spd="slow"/>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245</a:t>
            </a:fld>
            <a:endParaRPr/>
          </a:p>
        </p:txBody>
      </p:sp>
      <p:sp>
        <p:nvSpPr>
          <p:cNvPr id="84" name="Shape 84"/>
          <p:cNvSpPr>
            <a:spLocks noGrp="1"/>
          </p:cNvSpPr>
          <p:nvPr>
            <p:ph type="title"/>
          </p:nvPr>
        </p:nvSpPr>
        <p:spPr>
          <a:prstGeom prst="rect">
            <a:avLst/>
          </a:prstGeom>
        </p:spPr>
        <p:txBody>
          <a:bodyPr/>
          <a:lstStyle/>
          <a:p>
            <a:r>
              <a:rPr lang="en-US" dirty="0"/>
              <a:t>Views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view is a stored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that returns a table whose data is derived from at least one underlying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underlying tables can be base tables, temporary tables, or other 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view is called a virtual or derived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stores a view as only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rather than values, preventing data redundancy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view dynamically appears as a physical table when referenced by name in an SQL statement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Exists only until the statement finishes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view is a set of named columns and rows of data, so you can use it like a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 query views with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Views could be updated, changing data in underlying base tables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view is one table regardless of how many tables it references (closure)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75319568"/>
      </p:ext>
    </p:extLst>
  </p:cSld>
  <p:clrMapOvr>
    <a:masterClrMapping/>
  </p:clrMapOvr>
  <p:transition spd="slow"/>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246</a:t>
            </a:fld>
            <a:endParaRPr/>
          </a:p>
        </p:txBody>
      </p:sp>
      <p:sp>
        <p:nvSpPr>
          <p:cNvPr id="84" name="Shape 84"/>
          <p:cNvSpPr>
            <a:spLocks noGrp="1"/>
          </p:cNvSpPr>
          <p:nvPr>
            <p:ph type="title"/>
          </p:nvPr>
        </p:nvSpPr>
        <p:spPr>
          <a:prstGeom prst="rect">
            <a:avLst/>
          </a:prstGeom>
        </p:spPr>
        <p:txBody>
          <a:bodyPr/>
          <a:lstStyle/>
          <a:p>
            <a:r>
              <a:rPr lang="en-US" dirty="0"/>
              <a:t>Considerations When Creating a View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Considerations When Creating a View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View-related SQL statements modify database objects and data</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 names have the same rules as table names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 names must be unique within a database/schema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Can’t have the same name as any other table or view</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Columns in a view inherit column names from underlying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Inherit the default -- create aliases with </a:t>
            </a:r>
            <a:r>
              <a:rPr lang="en-US" sz="1400" dirty="0">
                <a:latin typeface="Courier New" panose="02070309020205020404" pitchFamily="49" charset="0"/>
                <a:ea typeface="Verdana" panose="020B0604030504040204" pitchFamily="34" charset="0"/>
                <a:cs typeface="Courier New" panose="02070309020205020404" pitchFamily="49" charset="0"/>
              </a:rPr>
              <a:t>AS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new name for a column in a view that would have the same name as another column in the view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column defined in the view could be a column reference, a literal, or an expression that involves calculations or aggregate functions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view column inherits the data type of the column/expression it's derived from</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No limit on the number of views you can create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Create views on subsets of data that are frequently used</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79713834"/>
      </p:ext>
    </p:extLst>
  </p:cSld>
  <p:clrMapOvr>
    <a:masterClrMapping/>
  </p:clrMapOvr>
  <p:transition spd="slow"/>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247</a:t>
            </a:fld>
            <a:endParaRPr/>
          </a:p>
        </p:txBody>
      </p:sp>
      <p:sp>
        <p:nvSpPr>
          <p:cNvPr id="84" name="Shape 84"/>
          <p:cNvSpPr>
            <a:spLocks noGrp="1"/>
          </p:cNvSpPr>
          <p:nvPr>
            <p:ph type="title"/>
          </p:nvPr>
        </p:nvSpPr>
        <p:spPr>
          <a:prstGeom prst="rect">
            <a:avLst/>
          </a:prstGeom>
        </p:spPr>
        <p:txBody>
          <a:bodyPr/>
          <a:lstStyle/>
          <a:p>
            <a:r>
              <a:rPr lang="en-US" dirty="0"/>
              <a:t>Advantages of Views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Advantages of 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view presents data to end-users in database applications, like a "window" into one or more base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window can display an entire base table, part of a base table, or a combination of base tables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view also can reflect the data in base tables through other 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Advantages of views are: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Views hide data complexity and simplify statements, so users can perform operations on a view more easily than on the base tables directly and access to data is simplified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complex view with multiple base tables, joins, and subqueries can be queried without the user having to understand complex relational concepts or knowing that multiple tables are involved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the base table is updated, all views that reference the table reflect the change automatically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Saves disk space and prevents redundancy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Without views, the DBMS stores derived data to keep it synchronized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Security: views hide data from users by filtering the underlying tables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database administrator can grant users permission to see the view but not the underlying table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65303826"/>
      </p:ext>
    </p:extLst>
  </p:cSld>
  <p:clrMapOvr>
    <a:masterClrMapping/>
  </p:clrMapOvr>
  <p:transition spd="slow"/>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248</a:t>
            </a:fld>
            <a:endParaRPr/>
          </a:p>
        </p:txBody>
      </p:sp>
      <p:sp>
        <p:nvSpPr>
          <p:cNvPr id="84" name="Shape 84"/>
          <p:cNvSpPr>
            <a:spLocks noGrp="1"/>
          </p:cNvSpPr>
          <p:nvPr>
            <p:ph type="title"/>
          </p:nvPr>
        </p:nvSpPr>
        <p:spPr>
          <a:prstGeom prst="rect">
            <a:avLst/>
          </a:prstGeom>
        </p:spPr>
        <p:txBody>
          <a:bodyPr/>
          <a:lstStyle/>
          <a:p>
            <a:r>
              <a:rPr lang="en-US" dirty="0"/>
              <a:t>Advantages of Views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Advantages of Views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More advantages of views: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you use SQL to build a database application, you sometimes want to present to end users a virtual view specific to the application rather than the real view provided by the base tables</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virtual view hides the parts of the database that aren't relevant to the application, such as rows, columns or tables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Users interact with the virtual view</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54855219"/>
      </p:ext>
    </p:extLst>
  </p:cSld>
  <p:clrMapOvr>
    <a:masterClrMapping/>
  </p:clrMapOvr>
  <p:transition spd="slow"/>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249</a:t>
            </a:fld>
            <a:endParaRPr/>
          </a:p>
        </p:txBody>
      </p:sp>
      <p:sp>
        <p:nvSpPr>
          <p:cNvPr id="84" name="Shape 84"/>
          <p:cNvSpPr>
            <a:spLocks noGrp="1"/>
          </p:cNvSpPr>
          <p:nvPr>
            <p:ph type="title"/>
          </p:nvPr>
        </p:nvSpPr>
        <p:spPr>
          <a:prstGeom prst="rect">
            <a:avLst/>
          </a:prstGeom>
        </p:spPr>
        <p:txBody>
          <a:bodyPr/>
          <a:lstStyle/>
          <a:p>
            <a:r>
              <a:rPr lang="en-US" dirty="0"/>
              <a:t>Creating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Creating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Almost any valid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can define a view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use an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Views can be nested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view’s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can retrieve data from another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Nested views eventually must resolve to base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nesting maximum is set by the DBMS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views to save complex queries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Save a query that performs calculations as a view, so you can recalculate each time the view is queried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Define a view that joins a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UNION</a:t>
            </a:r>
            <a:r>
              <a:rPr lang="en-US" sz="1800" dirty="0">
                <a:latin typeface="Verdana" panose="020B0604030504040204" pitchFamily="34" charset="0"/>
                <a:ea typeface="Verdana" panose="020B0604030504040204" pitchFamily="34" charset="0"/>
                <a:cs typeface="Courier New" panose="02070309020205020404" pitchFamily="49" charset="0"/>
              </a:rPr>
              <a:t> view with a base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 definitions can’t reference themselves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Views can display data formatted differently from the underlying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Unlike a base table, a view doesn’t support constraints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05061652"/>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84" name="Shape 84"/>
          <p:cNvSpPr>
            <a:spLocks noGrp="1"/>
          </p:cNvSpPr>
          <p:nvPr>
            <p:ph type="title"/>
          </p:nvPr>
        </p:nvSpPr>
        <p:spPr>
          <a:prstGeom prst="rect">
            <a:avLst/>
          </a:prstGeom>
        </p:spPr>
        <p:txBody>
          <a:bodyPr/>
          <a:lstStyle/>
          <a:p>
            <a:r>
              <a:rPr lang="en-US" dirty="0"/>
              <a:t>Foreign Keys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Foreign Keys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relational model means that foreign keys are used to navigate between tables storing different types of information about entities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foreign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a column or group of columns in a table whose values relate to, or reference, values in some other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Ensures that rows in one table have corresponding rows in another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table that contains the foreign key is the referencing or child table and the other table is the referenced or parent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Makes a direct relationship to the parent table’s primary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Foreign key values are restricted to existing parent-key values</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Referential integrity constraint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values in the foreign key have the same rules as the parent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Foreign key values can be null, unlike primary key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foreign key can have a different column name than its parent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Foreign-key values are usually not unique in their own table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uses a foreign key to enforce referential integrity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21955437"/>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250</a:t>
            </a:fld>
            <a:endParaRPr/>
          </a:p>
        </p:txBody>
      </p:sp>
      <p:sp>
        <p:nvSpPr>
          <p:cNvPr id="84" name="Shape 84"/>
          <p:cNvSpPr>
            <a:spLocks noGrp="1"/>
          </p:cNvSpPr>
          <p:nvPr>
            <p:ph type="title"/>
          </p:nvPr>
        </p:nvSpPr>
        <p:spPr>
          <a:prstGeom prst="rect">
            <a:avLst/>
          </a:prstGeom>
        </p:spPr>
        <p:txBody>
          <a:bodyPr>
            <a:normAutofit/>
          </a:bodyPr>
          <a:lstStyle/>
          <a:p>
            <a:r>
              <a:rPr lang="en-US" dirty="0"/>
              <a:t>Creating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Creating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Defining a view with </a:t>
            </a: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a:latin typeface="Verdana" panose="020B0604030504040204" pitchFamily="34" charset="0"/>
                <a:ea typeface="Verdana" panose="020B0604030504040204" pitchFamily="34" charset="0"/>
                <a:cs typeface="Courier New" panose="02070309020205020404" pitchFamily="49" charset="0"/>
              </a:rPr>
              <a:t>, causes SQL to convert the * to a list of all columns internally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This happens when the view is created, not executed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view definition won’t change if a column is added to an underlying table with </a:t>
            </a:r>
            <a:r>
              <a:rPr lang="en-US" sz="1400" dirty="0">
                <a:latin typeface="Courier New" panose="02070309020205020404" pitchFamily="49" charset="0"/>
                <a:ea typeface="Verdana" panose="020B0604030504040204" pitchFamily="34" charset="0"/>
                <a:cs typeface="Courier New" panose="02070309020205020404" pitchFamily="49" charset="0"/>
              </a:rPr>
              <a:t>ALTER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Views don't store data, so the DBMS executes them each time they’re referenced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Nested views get complex and can degrade performance seriously.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2835778"/>
      </p:ext>
    </p:extLst>
  </p:cSld>
  <p:clrMapOvr>
    <a:masterClrMapping/>
  </p:clrMapOvr>
  <p:transition spd="slow"/>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251</a:t>
            </a:fld>
            <a:endParaRPr/>
          </a:p>
        </p:txBody>
      </p:sp>
      <p:sp>
        <p:nvSpPr>
          <p:cNvPr id="84" name="Shape 84"/>
          <p:cNvSpPr>
            <a:spLocks noGrp="1"/>
          </p:cNvSpPr>
          <p:nvPr>
            <p:ph type="title"/>
          </p:nvPr>
        </p:nvSpPr>
        <p:spPr>
          <a:prstGeom prst="rect">
            <a:avLst/>
          </a:prstGeom>
        </p:spPr>
        <p:txBody>
          <a:bodyPr/>
          <a:lstStyle/>
          <a:p>
            <a:r>
              <a:rPr lang="en-US" dirty="0"/>
              <a:t>SQL CREATE VIEW Syntax</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CREATE VIEW Syntax</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the following example: </a:t>
            </a:r>
          </a:p>
          <a:p>
            <a:pPr lvl="2">
              <a:defRPr sz="1800"/>
            </a:pPr>
            <a:r>
              <a:rPr lang="en-US" sz="1400" i="1" dirty="0">
                <a:latin typeface="Verdana" panose="020B0604030504040204" pitchFamily="34" charset="0"/>
                <a:ea typeface="Verdana" panose="020B0604030504040204" pitchFamily="34" charset="0"/>
                <a:cs typeface="Courier New" panose="02070309020205020404" pitchFamily="49" charset="0"/>
              </a:rPr>
              <a:t>view:</a:t>
            </a:r>
            <a:r>
              <a:rPr lang="en-US" sz="1400" dirty="0">
                <a:latin typeface="Verdana" panose="020B0604030504040204" pitchFamily="34" charset="0"/>
                <a:ea typeface="Verdana" panose="020B0604030504040204" pitchFamily="34" charset="0"/>
                <a:cs typeface="Courier New" panose="02070309020205020404" pitchFamily="49" charset="0"/>
              </a:rPr>
              <a:t> the name of the view to create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view name must be unique within the database</a:t>
            </a: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view_columns</a:t>
            </a:r>
            <a:r>
              <a:rPr lang="en-US" sz="1400" i="1"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Verdana" panose="020B0604030504040204" pitchFamily="34" charset="0"/>
                <a:ea typeface="Verdana" panose="020B0604030504040204" pitchFamily="34" charset="0"/>
                <a:cs typeface="Courier New" panose="02070309020205020404" pitchFamily="49" charset="0"/>
              </a:rPr>
              <a:t>an optional, parenthesized list of one or more comma-separated names to be used for the columns in view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number of columns in </a:t>
            </a:r>
            <a:r>
              <a:rPr lang="en-US" sz="1400" i="1" dirty="0" err="1">
                <a:latin typeface="Verdana" panose="020B0604030504040204" pitchFamily="34" charset="0"/>
                <a:ea typeface="Verdana" panose="020B0604030504040204" pitchFamily="34" charset="0"/>
                <a:cs typeface="Courier New" panose="02070309020205020404" pitchFamily="49" charset="0"/>
              </a:rPr>
              <a:t>view_columns</a:t>
            </a:r>
            <a:r>
              <a:rPr lang="en-US" sz="1400" dirty="0">
                <a:latin typeface="Verdana" panose="020B0604030504040204" pitchFamily="34" charset="0"/>
                <a:ea typeface="Verdana" panose="020B0604030504040204" pitchFamily="34" charset="0"/>
                <a:cs typeface="Courier New" panose="02070309020205020404" pitchFamily="49" charset="0"/>
              </a:rPr>
              <a:t> must match the number of columns in the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clause of </a:t>
            </a:r>
            <a:r>
              <a:rPr lang="en-US" sz="1400" i="1" dirty="0" err="1">
                <a:latin typeface="Verdana" panose="020B0604030504040204" pitchFamily="34" charset="0"/>
                <a:ea typeface="Verdana" panose="020B0604030504040204" pitchFamily="34" charset="0"/>
                <a:cs typeface="Courier New" panose="02070309020205020404" pitchFamily="49" charset="0"/>
              </a:rPr>
              <a:t>select_statement</a:t>
            </a:r>
            <a:r>
              <a:rPr lang="en-US" sz="1400" i="1" dirty="0">
                <a:latin typeface="Verdana" panose="020B0604030504040204" pitchFamily="34" charset="0"/>
                <a:ea typeface="Verdana" panose="020B0604030504040204" pitchFamily="34" charset="0"/>
                <a:cs typeface="Courier New" panose="02070309020205020404" pitchFamily="49" charset="0"/>
              </a:rPr>
              <a:t>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i="1" dirty="0" err="1">
                <a:latin typeface="Verdana" panose="020B0604030504040204" pitchFamily="34" charset="0"/>
                <a:ea typeface="Verdana" panose="020B0604030504040204" pitchFamily="34" charset="0"/>
                <a:cs typeface="Courier New" panose="02070309020205020404" pitchFamily="49" charset="0"/>
              </a:rPr>
              <a:t>select_statement</a:t>
            </a:r>
            <a:r>
              <a:rPr lang="en-US" sz="1400" i="1"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Verdana" panose="020B0604030504040204" pitchFamily="34" charset="0"/>
                <a:ea typeface="Verdana" panose="020B0604030504040204" pitchFamily="34" charset="0"/>
                <a:cs typeface="Courier New" panose="02070309020205020404" pitchFamily="49" charset="0"/>
              </a:rPr>
              <a:t>is a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defining the columns and rows of the table(s) that the view is based on</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Can use more than one table or other views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VIEW </a:t>
            </a:r>
            <a:r>
              <a:rPr lang="en-US" sz="1800" i="1" dirty="0" err="1">
                <a:latin typeface="Courier New" panose="02070309020205020404" pitchFamily="49" charset="0"/>
                <a:ea typeface="Verdana" panose="020B0604030504040204" pitchFamily="34" charset="0"/>
                <a:cs typeface="Courier New" panose="02070309020205020404" pitchFamily="49" charset="0"/>
              </a:rPr>
              <a:t>view</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err="1">
                <a:latin typeface="Courier New" panose="02070309020205020404" pitchFamily="49" charset="0"/>
                <a:ea typeface="Verdana" panose="020B0604030504040204" pitchFamily="34" charset="0"/>
                <a:cs typeface="Courier New" panose="02070309020205020404" pitchFamily="49" charset="0"/>
              </a:rPr>
              <a:t>view_columns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AS </a:t>
            </a:r>
            <a:r>
              <a:rPr lang="en-US" sz="1800" i="1" dirty="0" err="1">
                <a:latin typeface="Courier New" panose="02070309020205020404" pitchFamily="49" charset="0"/>
                <a:ea typeface="Verdana" panose="020B0604030504040204" pitchFamily="34" charset="0"/>
                <a:cs typeface="Courier New" panose="02070309020205020404" pitchFamily="49" charset="0"/>
              </a:rPr>
              <a:t>select_statement</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38407304"/>
      </p:ext>
    </p:extLst>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252</a:t>
            </a:fld>
            <a:endParaRPr/>
          </a:p>
        </p:txBody>
      </p:sp>
      <p:sp>
        <p:nvSpPr>
          <p:cNvPr id="84" name="Shape 84"/>
          <p:cNvSpPr>
            <a:spLocks noGrp="1"/>
          </p:cNvSpPr>
          <p:nvPr>
            <p:ph type="title"/>
          </p:nvPr>
        </p:nvSpPr>
        <p:spPr>
          <a:prstGeom prst="rect">
            <a:avLst/>
          </a:prstGeom>
        </p:spPr>
        <p:txBody>
          <a:bodyPr/>
          <a:lstStyle/>
          <a:p>
            <a:r>
              <a:rPr lang="en-US" dirty="0"/>
              <a:t>SQL CREATE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CREATE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Create a view that hides the authors' personal information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VIEW names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id, fname,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FROM authors;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019825989"/>
      </p:ext>
    </p:extLst>
  </p:cSld>
  <p:clrMapOvr>
    <a:masterClrMapping/>
  </p:clrMapOvr>
  <p:transition spd="slow"/>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253</a:t>
            </a:fld>
            <a:endParaRPr/>
          </a:p>
        </p:txBody>
      </p:sp>
      <p:sp>
        <p:nvSpPr>
          <p:cNvPr id="84" name="Shape 84"/>
          <p:cNvSpPr>
            <a:spLocks noGrp="1"/>
          </p:cNvSpPr>
          <p:nvPr>
            <p:ph type="title"/>
          </p:nvPr>
        </p:nvSpPr>
        <p:spPr>
          <a:prstGeom prst="rect">
            <a:avLst/>
          </a:prstGeom>
        </p:spPr>
        <p:txBody>
          <a:bodyPr/>
          <a:lstStyle/>
          <a:p>
            <a:r>
              <a:rPr lang="en-US" dirty="0"/>
              <a:t>View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View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can’t create temporary views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Views and temporary tables differ in their persistence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view exists for the duration of an SQL statement; a temporary table exists for the duration of a session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Standard SQL has no </a:t>
            </a:r>
            <a:r>
              <a:rPr lang="en-US" sz="1800" dirty="0">
                <a:latin typeface="Courier New" panose="02070309020205020404" pitchFamily="49" charset="0"/>
                <a:ea typeface="Verdana" panose="020B0604030504040204" pitchFamily="34" charset="0"/>
                <a:cs typeface="Courier New" panose="02070309020205020404" pitchFamily="49" charset="0"/>
              </a:rPr>
              <a:t>ALTER VIEW</a:t>
            </a:r>
            <a:r>
              <a:rPr lang="en-US" sz="1800" dirty="0">
                <a:latin typeface="Verdana" panose="020B0604030504040204" pitchFamily="34" charset="0"/>
                <a:ea typeface="Verdana" panose="020B0604030504040204" pitchFamily="34" charset="0"/>
                <a:cs typeface="Courier New" panose="02070309020205020404" pitchFamily="49" charset="0"/>
              </a:rPr>
              <a:t> statement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underlying table(s) or view(s) have changed since a view was created, drop and re-create the view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Microsoft SQL Server, Oracle, DB2, MySQL, and PostgreSQL, however, support a nonstandard </a:t>
            </a:r>
            <a:r>
              <a:rPr lang="en-US" sz="1400" dirty="0">
                <a:latin typeface="Courier New" panose="02070309020205020404" pitchFamily="49" charset="0"/>
                <a:ea typeface="Verdana" panose="020B0604030504040204" pitchFamily="34" charset="0"/>
                <a:cs typeface="Courier New" panose="02070309020205020404" pitchFamily="49" charset="0"/>
              </a:rPr>
              <a:t>ALTER VIEW </a:t>
            </a:r>
            <a:r>
              <a:rPr lang="en-US" sz="1400" dirty="0">
                <a:latin typeface="Verdana" panose="020B0604030504040204" pitchFamily="34" charset="0"/>
                <a:ea typeface="Verdana" panose="020B0604030504040204" pitchFamily="34" charset="0"/>
                <a:cs typeface="Courier New" panose="02070309020205020404" pitchFamily="49" charset="0"/>
              </a:rPr>
              <a:t>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Oracle, DB2, MySQL, and PostgreSQL, you can add the optional clause </a:t>
            </a:r>
            <a:r>
              <a:rPr lang="en-US" sz="1800" dirty="0">
                <a:latin typeface="Courier New" panose="02070309020205020404" pitchFamily="49" charset="0"/>
                <a:ea typeface="Verdana" panose="020B0604030504040204" pitchFamily="34" charset="0"/>
                <a:cs typeface="Courier New" panose="02070309020205020404" pitchFamily="49" charset="0"/>
              </a:rPr>
              <a:t>WITH [CASCADED | LOCAL] CHECK OPTION</a:t>
            </a:r>
            <a:r>
              <a:rPr lang="en-US" sz="1800" dirty="0">
                <a:latin typeface="Verdana" panose="020B0604030504040204" pitchFamily="34" charset="0"/>
                <a:ea typeface="Verdana" panose="020B0604030504040204" pitchFamily="34" charset="0"/>
                <a:cs typeface="Courier New" panose="02070309020205020404" pitchFamily="49" charset="0"/>
              </a:rPr>
              <a:t> when you create a view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Applies to only updateable views and ensures that only data that can be read by the view can be inserted, updated, or deleted</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20766658"/>
      </p:ext>
    </p:extLst>
  </p:cSld>
  <p:clrMapOvr>
    <a:masterClrMapping/>
  </p:clrMapOvr>
  <p:transition spd="slow"/>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254</a:t>
            </a:fld>
            <a:endParaRPr/>
          </a:p>
        </p:txBody>
      </p:sp>
      <p:sp>
        <p:nvSpPr>
          <p:cNvPr id="84" name="Shape 84"/>
          <p:cNvSpPr>
            <a:spLocks noGrp="1"/>
          </p:cNvSpPr>
          <p:nvPr>
            <p:ph type="title"/>
          </p:nvPr>
        </p:nvSpPr>
        <p:spPr>
          <a:prstGeom prst="rect">
            <a:avLst/>
          </a:prstGeom>
        </p:spPr>
        <p:txBody>
          <a:bodyPr/>
          <a:lstStyle/>
          <a:p>
            <a:r>
              <a:rPr lang="en-US" dirty="0"/>
              <a:t>Retrieve Data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Retrieve Data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Creating a view displays nothing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VIEW</a:t>
            </a:r>
            <a:r>
              <a:rPr lang="en-US" sz="1400" dirty="0">
                <a:latin typeface="Verdana" panose="020B0604030504040204" pitchFamily="34" charset="0"/>
                <a:ea typeface="Verdana" panose="020B0604030504040204" pitchFamily="34" charset="0"/>
                <a:cs typeface="Courier New" panose="02070309020205020404" pitchFamily="49" charset="0"/>
              </a:rPr>
              <a:t> causes the DBMS to save the view as a named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see data through a view, query the view by using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just as you would query a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work with views: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Rearrange the order of the displayed columns with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operators and functions to perform calculations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Change column headings with </a:t>
            </a:r>
            <a:r>
              <a:rPr lang="en-US" sz="1400" dirty="0">
                <a:latin typeface="Courier New" panose="02070309020205020404" pitchFamily="49" charset="0"/>
                <a:ea typeface="Verdana" panose="020B0604030504040204" pitchFamily="34" charset="0"/>
                <a:cs typeface="Courier New" panose="02070309020205020404" pitchFamily="49" charset="0"/>
              </a:rPr>
              <a:t>AS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Filter rows with </a:t>
            </a:r>
            <a:r>
              <a:rPr lang="en-US" sz="1400" dirty="0">
                <a:latin typeface="Courier New" panose="02070309020205020404" pitchFamily="49" charset="0"/>
                <a:ea typeface="Verdana" panose="020B0604030504040204" pitchFamily="34" charset="0"/>
                <a:cs typeface="Courier New" panose="02070309020205020404" pitchFamily="49" charset="0"/>
              </a:rPr>
              <a:t>WHERE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Group rows with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Filter grouped rows with </a:t>
            </a:r>
            <a:r>
              <a:rPr lang="en-US" sz="1400" dirty="0">
                <a:latin typeface="Courier New" panose="02070309020205020404" pitchFamily="49" charset="0"/>
                <a:ea typeface="Verdana" panose="020B0604030504040204" pitchFamily="34" charset="0"/>
                <a:cs typeface="Courier New" panose="02070309020205020404" pitchFamily="49" charset="0"/>
              </a:rPr>
              <a:t>HAVING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Join the view to other views, tables, and temporary tables with </a:t>
            </a:r>
            <a:r>
              <a:rPr lang="en-US" sz="1400" dirty="0">
                <a:latin typeface="Courier New" panose="02070309020205020404" pitchFamily="49" charset="0"/>
                <a:ea typeface="Verdana" panose="020B0604030504040204" pitchFamily="34" charset="0"/>
                <a:cs typeface="Courier New" panose="02070309020205020404" pitchFamily="49" charset="0"/>
              </a:rPr>
              <a:t>JOIN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Sort the result with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50983283"/>
      </p:ext>
    </p:extLst>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255</a:t>
            </a:fld>
            <a:endParaRPr/>
          </a:p>
        </p:txBody>
      </p:sp>
      <p:sp>
        <p:nvSpPr>
          <p:cNvPr id="84" name="Shape 84"/>
          <p:cNvSpPr>
            <a:spLocks noGrp="1"/>
          </p:cNvSpPr>
          <p:nvPr>
            <p:ph type="title"/>
          </p:nvPr>
        </p:nvSpPr>
        <p:spPr>
          <a:prstGeom prst="rect">
            <a:avLst/>
          </a:prstGeom>
        </p:spPr>
        <p:txBody>
          <a:bodyPr/>
          <a:lstStyle/>
          <a:p>
            <a:r>
              <a:rPr lang="en-US" dirty="0"/>
              <a:t>Update Data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Update Data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an updateable view, you can run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operations to modify data in the underlying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Changes made in an updateable view pass through to the base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syntax for the </a:t>
            </a: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statements is the same for views as it is for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err="1">
                <a:latin typeface="Verdana" panose="020B0604030504040204" pitchFamily="34" charset="0"/>
                <a:ea typeface="Verdana" panose="020B0604030504040204" pitchFamily="34" charset="0"/>
                <a:cs typeface="Courier New" panose="02070309020205020404" pitchFamily="49" charset="0"/>
              </a:rPr>
              <a:t>nonupdateable</a:t>
            </a:r>
            <a:r>
              <a:rPr lang="en-US" sz="1800" dirty="0">
                <a:latin typeface="Verdana" panose="020B0604030504040204" pitchFamily="34" charset="0"/>
                <a:ea typeface="Verdana" panose="020B0604030504040204" pitchFamily="34" charset="0"/>
                <a:cs typeface="Courier New" panose="02070309020205020404" pitchFamily="49" charset="0"/>
              </a:rPr>
              <a:t> (or read-only) view doesn’t support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operations because changes would be ambiguous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change the data that appears in a read-only view, change the underlying table(s) directly or through a </a:t>
            </a:r>
            <a:r>
              <a:rPr lang="en-US" sz="1400" dirty="0" err="1">
                <a:latin typeface="Verdana" panose="020B0604030504040204" pitchFamily="34" charset="0"/>
                <a:ea typeface="Verdana" panose="020B0604030504040204" pitchFamily="34" charset="0"/>
                <a:cs typeface="Courier New" panose="02070309020205020404" pitchFamily="49" charset="0"/>
              </a:rPr>
              <a:t>nonambiguous</a:t>
            </a:r>
            <a:r>
              <a:rPr lang="en-US" sz="1400" dirty="0">
                <a:latin typeface="Verdana" panose="020B0604030504040204" pitchFamily="34" charset="0"/>
                <a:ea typeface="Verdana" panose="020B0604030504040204" pitchFamily="34" charset="0"/>
                <a:cs typeface="Courier New" panose="02070309020205020404" pitchFamily="49" charset="0"/>
              </a:rPr>
              <a:t>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row in an updateable view is associated with exactly one row in an underlying base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view isn’t updateable if its </a:t>
            </a: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statement uses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HAVING</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DISTINCT</a:t>
            </a:r>
            <a:r>
              <a:rPr lang="en-US" sz="1400" dirty="0">
                <a:latin typeface="Verdana" panose="020B0604030504040204" pitchFamily="34" charset="0"/>
                <a:ea typeface="Verdana" panose="020B0604030504040204" pitchFamily="34" charset="0"/>
                <a:cs typeface="Courier New" panose="02070309020205020404" pitchFamily="49" charset="0"/>
              </a:rPr>
              <a:t>, or aggregate functions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34876322"/>
      </p:ext>
    </p:extLst>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256</a:t>
            </a:fld>
            <a:endParaRPr/>
          </a:p>
        </p:txBody>
      </p:sp>
      <p:sp>
        <p:nvSpPr>
          <p:cNvPr id="84" name="Shape 84"/>
          <p:cNvSpPr>
            <a:spLocks noGrp="1"/>
          </p:cNvSpPr>
          <p:nvPr>
            <p:ph type="title"/>
          </p:nvPr>
        </p:nvSpPr>
        <p:spPr>
          <a:prstGeom prst="rect">
            <a:avLst/>
          </a:prstGeom>
        </p:spPr>
        <p:txBody>
          <a:bodyPr/>
          <a:lstStyle/>
          <a:p>
            <a:r>
              <a:rPr lang="en-US" dirty="0"/>
              <a:t>Update Data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Update Data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Queries that can define updated views: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One-to-one inner joins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One-to-one outer joins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One-to-many inner joins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One-to-many outer joins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Many-to-many joins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UNION</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EXCEPT</a:t>
            </a:r>
            <a:r>
              <a:rPr lang="en-US" sz="1400" dirty="0">
                <a:latin typeface="Verdana" panose="020B0604030504040204" pitchFamily="34" charset="0"/>
                <a:ea typeface="Verdana" panose="020B0604030504040204" pitchFamily="34" charset="0"/>
                <a:cs typeface="Courier New" panose="02070309020205020404" pitchFamily="49" charset="0"/>
              </a:rPr>
              <a:t> queries </a:t>
            </a:r>
            <a:endParaRPr lang="en-US" sz="10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99299314"/>
      </p:ext>
    </p:extLst>
  </p:cSld>
  <p:clrMapOvr>
    <a:masterClrMapping/>
  </p:clrMapOvr>
  <p:transition spd="slow"/>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257</a:t>
            </a:fld>
            <a:endParaRPr/>
          </a:p>
        </p:txBody>
      </p:sp>
      <p:sp>
        <p:nvSpPr>
          <p:cNvPr id="84" name="Shape 84"/>
          <p:cNvSpPr>
            <a:spLocks noGrp="1"/>
          </p:cNvSpPr>
          <p:nvPr>
            <p:ph type="title"/>
          </p:nvPr>
        </p:nvSpPr>
        <p:spPr>
          <a:xfrm>
            <a:off x="129998" y="92074"/>
            <a:ext cx="7200853" cy="542133"/>
          </a:xfrm>
          <a:prstGeom prst="rect">
            <a:avLst/>
          </a:prstGeom>
        </p:spPr>
        <p:txBody>
          <a:bodyPr/>
          <a:lstStyle/>
          <a:p>
            <a:r>
              <a:rPr lang="en-US" dirty="0"/>
              <a:t>Insert a Row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Insert a Row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and display a view called </a:t>
            </a:r>
            <a:r>
              <a:rPr lang="en-US" sz="1800" i="1" dirty="0">
                <a:latin typeface="Verdana" panose="020B0604030504040204" pitchFamily="34" charset="0"/>
                <a:ea typeface="Verdana" panose="020B0604030504040204" pitchFamily="34" charset="0"/>
                <a:cs typeface="Courier New" panose="02070309020205020404" pitchFamily="49" charset="0"/>
              </a:rPr>
              <a:t>authors</a:t>
            </a:r>
            <a:r>
              <a:rPr lang="en-US" sz="1800" dirty="0">
                <a:latin typeface="Verdana" panose="020B0604030504040204" pitchFamily="34" charset="0"/>
                <a:ea typeface="Verdana" panose="020B0604030504040204" pitchFamily="34" charset="0"/>
                <a:cs typeface="Courier New" panose="02070309020205020404" pitchFamily="49" charset="0"/>
              </a:rPr>
              <a:t>, which lists the IDs, names, and states of only those authors from New York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VIEW </a:t>
            </a:r>
            <a:r>
              <a:rPr lang="en-US" sz="1800" dirty="0" err="1">
                <a:latin typeface="Courier New" panose="02070309020205020404" pitchFamily="49" charset="0"/>
                <a:ea typeface="Verdana" panose="020B0604030504040204" pitchFamily="34" charset="0"/>
                <a:cs typeface="Courier New" panose="02070309020205020404" pitchFamily="49" charset="0"/>
              </a:rPr>
              <a:t>view_authors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id, fname,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FROM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WHERE state = 'NY';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Insert a new row through the view </a:t>
            </a:r>
            <a:r>
              <a:rPr lang="en-US" sz="1800" i="1" dirty="0">
                <a:latin typeface="Verdana" panose="020B0604030504040204" pitchFamily="34" charset="0"/>
                <a:ea typeface="Verdana" panose="020B0604030504040204" pitchFamily="34" charset="0"/>
                <a:cs typeface="Courier New" panose="02070309020205020404" pitchFamily="49" charset="0"/>
              </a:rPr>
              <a:t>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authors VALUES('A02','Bob','Loblaw','NY');</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64479023"/>
      </p:ext>
    </p:extLst>
  </p:cSld>
  <p:clrMapOvr>
    <a:masterClrMapping/>
  </p:clrMapOvr>
  <p:transition spd="slow"/>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258</a:t>
            </a:fld>
            <a:endParaRPr/>
          </a:p>
        </p:txBody>
      </p:sp>
      <p:sp>
        <p:nvSpPr>
          <p:cNvPr id="84" name="Shape 84"/>
          <p:cNvSpPr>
            <a:spLocks noGrp="1"/>
          </p:cNvSpPr>
          <p:nvPr>
            <p:ph type="title"/>
          </p:nvPr>
        </p:nvSpPr>
        <p:spPr>
          <a:xfrm>
            <a:off x="129998" y="92074"/>
            <a:ext cx="7200853" cy="542133"/>
          </a:xfrm>
          <a:prstGeom prst="rect">
            <a:avLst/>
          </a:prstGeom>
        </p:spPr>
        <p:txBody>
          <a:bodyPr/>
          <a:lstStyle/>
          <a:p>
            <a:r>
              <a:rPr lang="en-US" dirty="0"/>
              <a:t>WITH CHECK OPTION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WITH CHECK OPTION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a new author being inserted is from California, not New York, violating the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condition in the view’s definition: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allows insertion if the </a:t>
            </a:r>
            <a:r>
              <a:rPr lang="en-US" sz="1400" dirty="0">
                <a:latin typeface="Courier New" panose="02070309020205020404" pitchFamily="49" charset="0"/>
                <a:ea typeface="Verdana" panose="020B0604030504040204" pitchFamily="34" charset="0"/>
                <a:cs typeface="Courier New" panose="02070309020205020404" pitchFamily="49" charset="0"/>
              </a:rPr>
              <a:t>CREATE VIEW</a:t>
            </a:r>
            <a:r>
              <a:rPr lang="en-US" sz="1400" dirty="0">
                <a:latin typeface="Verdana" panose="020B0604030504040204" pitchFamily="34" charset="0"/>
                <a:ea typeface="Verdana" panose="020B0604030504040204" pitchFamily="34" charset="0"/>
                <a:cs typeface="Courier New" panose="02070309020205020404" pitchFamily="49" charset="0"/>
              </a:rPr>
              <a:t> statement </a:t>
            </a:r>
            <a:r>
              <a:rPr lang="en-US" sz="1400" i="1" dirty="0">
                <a:latin typeface="Verdana" panose="020B0604030504040204" pitchFamily="34" charset="0"/>
                <a:ea typeface="Verdana" panose="020B0604030504040204" pitchFamily="34" charset="0"/>
                <a:cs typeface="Courier New" panose="02070309020205020404" pitchFamily="49" charset="0"/>
              </a:rPr>
              <a:t>does not have</a:t>
            </a:r>
            <a:r>
              <a:rPr lang="en-US" sz="1400" dirty="0">
                <a:latin typeface="Verdana" panose="020B0604030504040204" pitchFamily="34" charset="0"/>
                <a:ea typeface="Verdana" panose="020B0604030504040204" pitchFamily="34" charset="0"/>
                <a:cs typeface="Courier New" panose="02070309020205020404" pitchFamily="49" charset="0"/>
              </a:rPr>
              <a:t> a </a:t>
            </a:r>
            <a:r>
              <a:rPr lang="en-US" sz="1400" dirty="0">
                <a:latin typeface="Courier New" panose="02070309020205020404" pitchFamily="49" charset="0"/>
                <a:ea typeface="Verdana" panose="020B0604030504040204" pitchFamily="34" charset="0"/>
                <a:cs typeface="Courier New" panose="02070309020205020404" pitchFamily="49" charset="0"/>
              </a:rPr>
              <a:t>WITH CHECK OPTION</a:t>
            </a:r>
            <a:r>
              <a:rPr lang="en-US" sz="1400" dirty="0">
                <a:latin typeface="Verdana" panose="020B0604030504040204" pitchFamily="34" charset="0"/>
                <a:ea typeface="Verdana" panose="020B0604030504040204" pitchFamily="34" charset="0"/>
                <a:cs typeface="Courier New" panose="02070309020205020404" pitchFamily="49" charset="0"/>
              </a:rPr>
              <a:t> clause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WITH CHECK OPTION</a:t>
            </a:r>
            <a:r>
              <a:rPr lang="en-US" sz="1400" dirty="0">
                <a:latin typeface="Verdana" panose="020B0604030504040204" pitchFamily="34" charset="0"/>
                <a:ea typeface="Verdana" panose="020B0604030504040204" pitchFamily="34" charset="0"/>
                <a:cs typeface="Courier New" panose="02070309020205020404" pitchFamily="49" charset="0"/>
              </a:rPr>
              <a:t> makes the DBMS maintain consistency with the view’s original definition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cancels insertion if authors were defined as: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VIEW </a:t>
            </a:r>
            <a:r>
              <a:rPr lang="en-US" sz="1800" dirty="0" err="1">
                <a:latin typeface="Courier New" panose="02070309020205020404" pitchFamily="49" charset="0"/>
                <a:ea typeface="Verdana" panose="020B0604030504040204" pitchFamily="34" charset="0"/>
                <a:cs typeface="Courier New" panose="02070309020205020404" pitchFamily="49" charset="0"/>
              </a:rPr>
              <a:t>view_authors</a:t>
            </a:r>
            <a:r>
              <a:rPr lang="en-US" sz="1800" dirty="0">
                <a:latin typeface="Courier New" panose="02070309020205020404" pitchFamily="49" charset="0"/>
                <a:ea typeface="Verdana" panose="020B0604030504040204" pitchFamily="34" charset="0"/>
                <a:cs typeface="Courier New" panose="02070309020205020404" pitchFamily="49" charset="0"/>
              </a:rPr>
              <a:t> AS SELECT id, fname,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FROM authors WHERE state = 'NY' WITH CHECK OPTION;</a:t>
            </a:r>
            <a:r>
              <a:rPr lang="en-US" sz="1400" dirty="0">
                <a:latin typeface="Courier New" panose="02070309020205020404" pitchFamily="49"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And an author from California were inserted</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t>
            </a:r>
            <a:r>
              <a:rPr lang="en-US" sz="1800" dirty="0" err="1">
                <a:latin typeface="Courier New" panose="02070309020205020404" pitchFamily="49" charset="0"/>
                <a:ea typeface="Verdana" panose="020B0604030504040204" pitchFamily="34" charset="0"/>
                <a:cs typeface="Courier New" panose="02070309020205020404" pitchFamily="49" charset="0"/>
              </a:rPr>
              <a:t>view_authors</a:t>
            </a:r>
            <a:r>
              <a:rPr lang="en-US" sz="1800" dirty="0">
                <a:latin typeface="Courier New" panose="02070309020205020404" pitchFamily="49" charset="0"/>
                <a:ea typeface="Verdana" panose="020B0604030504040204" pitchFamily="34" charset="0"/>
                <a:cs typeface="Courier New" panose="02070309020205020404" pitchFamily="49" charset="0"/>
              </a:rPr>
              <a:t> VALUES('A03','Jane','Doe','CA');</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28071337"/>
      </p:ext>
    </p:extLst>
  </p:cSld>
  <p:clrMapOvr>
    <a:masterClrMapping/>
  </p:clrMapOvr>
  <p:transition spd="slow"/>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259</a:t>
            </a:fld>
            <a:endParaRPr/>
          </a:p>
        </p:txBody>
      </p:sp>
      <p:sp>
        <p:nvSpPr>
          <p:cNvPr id="84" name="Shape 84"/>
          <p:cNvSpPr>
            <a:spLocks noGrp="1"/>
          </p:cNvSpPr>
          <p:nvPr>
            <p:ph type="title"/>
          </p:nvPr>
        </p:nvSpPr>
        <p:spPr>
          <a:prstGeom prst="rect">
            <a:avLst/>
          </a:prstGeom>
        </p:spPr>
        <p:txBody>
          <a:bodyPr/>
          <a:lstStyle/>
          <a:p>
            <a:r>
              <a:rPr lang="en-US" dirty="0"/>
              <a:t>Update a Row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Update a Row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This updates the view we saw</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SET fname = 'Bob',</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 'Lob'</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id = 'A03';</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This should not, as long as </a:t>
            </a:r>
            <a:r>
              <a:rPr lang="en-US" sz="1800" dirty="0">
                <a:latin typeface="Courier New" panose="02070309020205020404" pitchFamily="49" charset="0"/>
                <a:ea typeface="Verdana" panose="020B0604030504040204" pitchFamily="34" charset="0"/>
                <a:cs typeface="Courier New" panose="02070309020205020404" pitchFamily="49" charset="0"/>
              </a:rPr>
              <a:t>WITH CHECK OPTION</a:t>
            </a:r>
            <a:r>
              <a:rPr lang="en-US" sz="1800" dirty="0">
                <a:latin typeface="Verdana" panose="020B0604030504040204" pitchFamily="34" charset="0"/>
                <a:ea typeface="Verdana" panose="020B0604030504040204" pitchFamily="34" charset="0"/>
                <a:cs typeface="Courier New" panose="02070309020205020404" pitchFamily="49" charset="0"/>
              </a:rPr>
              <a:t> was used when defining the view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 authors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SET fname = 'Robert',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 'Loblaw',</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state = 'CA'</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id = 'A03'</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6577259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84" name="Shape 84"/>
          <p:cNvSpPr>
            <a:spLocks noGrp="1"/>
          </p:cNvSpPr>
          <p:nvPr>
            <p:ph type="title"/>
          </p:nvPr>
        </p:nvSpPr>
        <p:spPr>
          <a:prstGeom prst="rect">
            <a:avLst/>
          </a:prstGeom>
        </p:spPr>
        <p:txBody>
          <a:bodyPr/>
          <a:lstStyle/>
          <a:p>
            <a:r>
              <a:rPr lang="en-US" dirty="0"/>
              <a:t>Relationships: One-to-One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Relationships: One-to-One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relationship is an association established between common columns in two tables and can be one-to-one, one-to-many or many-to-many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one-to-one relationship, each row in one table can have a matching row in another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Every row in the second table can have one matching row in the first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Rather than store all data from both tables in only one table, a one-to-one relationship is used to separate confidential information: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For security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speed queries by splitting big tables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To avoid inserting nulls into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a one-to-one relationship by making the primary key of one table a foreign key referencing the primary key of another table</a:t>
            </a: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763947614"/>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260</a:t>
            </a:fld>
            <a:endParaRPr/>
          </a:p>
        </p:txBody>
      </p:sp>
      <p:sp>
        <p:nvSpPr>
          <p:cNvPr id="84" name="Shape 84"/>
          <p:cNvSpPr>
            <a:spLocks noGrp="1"/>
          </p:cNvSpPr>
          <p:nvPr>
            <p:ph type="title"/>
          </p:nvPr>
        </p:nvSpPr>
        <p:spPr>
          <a:prstGeom prst="rect">
            <a:avLst/>
          </a:prstGeom>
        </p:spPr>
        <p:txBody>
          <a:bodyPr/>
          <a:lstStyle/>
          <a:p>
            <a:r>
              <a:rPr lang="en-US" dirty="0"/>
              <a:t>Delete a Row Through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Delete a Row Through a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deletes the row for author A03 in the table authors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Every column in the row is deleted, not just those in the view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row disappears from the view </a:t>
            </a:r>
            <a:r>
              <a:rPr lang="en-US" sz="1400" i="1" dirty="0" err="1">
                <a:latin typeface="Verdana" panose="020B0604030504040204" pitchFamily="34" charset="0"/>
                <a:ea typeface="Verdana" panose="020B0604030504040204" pitchFamily="34" charset="0"/>
                <a:cs typeface="Courier New" panose="02070309020205020404" pitchFamily="49" charset="0"/>
              </a:rPr>
              <a:t>view_authors</a:t>
            </a:r>
            <a:r>
              <a:rPr lang="en-US" sz="1400" i="1" dirty="0">
                <a:latin typeface="Verdana" panose="020B0604030504040204" pitchFamily="34" charset="0"/>
                <a:ea typeface="Verdana" panose="020B0604030504040204" pitchFamily="34" charset="0"/>
                <a:cs typeface="Courier New" panose="02070309020205020404" pitchFamily="49" charset="0"/>
              </a:rPr>
              <a:t> </a:t>
            </a:r>
            <a:endParaRPr lang="en-US" sz="1800" i="1"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a:t>
            </a:r>
            <a:r>
              <a:rPr lang="en-US" sz="1800" dirty="0" err="1">
                <a:latin typeface="Courier New" panose="02070309020205020404" pitchFamily="49" charset="0"/>
                <a:ea typeface="Verdana" panose="020B0604030504040204" pitchFamily="34" charset="0"/>
                <a:cs typeface="Courier New" panose="02070309020205020404" pitchFamily="49" charset="0"/>
              </a:rPr>
              <a:t>view_authors</a:t>
            </a:r>
            <a:r>
              <a:rPr lang="en-US" sz="1800" dirty="0">
                <a:latin typeface="Courier New" panose="02070309020205020404" pitchFamily="49" charset="0"/>
                <a:ea typeface="Verdana" panose="020B0604030504040204" pitchFamily="34" charset="0"/>
                <a:cs typeface="Courier New" panose="02070309020205020404" pitchFamily="49" charset="0"/>
              </a:rPr>
              <a:t> WHERE id = 'A03';</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updateable view must contain a key of the base table to ensure that each view row maps back to only one row in the base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Any column excluded from an updateable view must be nullable or have a </a:t>
            </a:r>
            <a:r>
              <a:rPr lang="en-US" sz="1800" dirty="0">
                <a:latin typeface="Courier New" panose="02070309020205020404" pitchFamily="49" charset="0"/>
                <a:ea typeface="Verdana" panose="020B0604030504040204" pitchFamily="34" charset="0"/>
                <a:cs typeface="Courier New" panose="02070309020205020404" pitchFamily="49" charset="0"/>
              </a:rPr>
              <a:t>DEFAULT</a:t>
            </a:r>
            <a:r>
              <a:rPr lang="en-US" sz="1800" dirty="0">
                <a:latin typeface="Verdana" panose="020B0604030504040204" pitchFamily="34" charset="0"/>
                <a:ea typeface="Verdana" panose="020B0604030504040204" pitchFamily="34" charset="0"/>
                <a:cs typeface="Courier New" panose="02070309020205020404" pitchFamily="49" charset="0"/>
              </a:rPr>
              <a:t> constraint in the base table, so that the DBMS can construct the entire row for insertion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Updated values must adhere to the base table’s column restrictions, such as data type, nullability, and other constraints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omit the terminating semicolon from the </a:t>
            </a:r>
            <a:r>
              <a:rPr lang="en-US" sz="1800" dirty="0">
                <a:latin typeface="Courier New" panose="02070309020205020404" pitchFamily="49" charset="0"/>
                <a:ea typeface="Verdana" panose="020B0604030504040204" pitchFamily="34" charset="0"/>
                <a:cs typeface="Courier New" panose="02070309020205020404" pitchFamily="49" charset="0"/>
              </a:rPr>
              <a:t>CREATE VIEW</a:t>
            </a:r>
            <a:r>
              <a:rPr lang="en-US" sz="1800" dirty="0">
                <a:latin typeface="Verdana" panose="020B0604030504040204" pitchFamily="34" charset="0"/>
                <a:ea typeface="Verdana" panose="020B0604030504040204" pitchFamily="34" charset="0"/>
                <a:cs typeface="Courier New" panose="02070309020205020404" pitchFamily="49" charset="0"/>
              </a:rPr>
              <a:t> statement and run the two statements </a:t>
            </a:r>
            <a:r>
              <a:rPr lang="en-US" sz="1800" dirty="0" err="1">
                <a:latin typeface="Verdana" panose="020B0604030504040204" pitchFamily="34" charset="0"/>
                <a:ea typeface="Verdana" panose="020B0604030504040204" pitchFamily="34" charset="0"/>
                <a:cs typeface="Courier New" panose="02070309020205020404" pitchFamily="49" charset="0"/>
              </a:rPr>
              <a:t>separatel</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13227034"/>
      </p:ext>
    </p:extLst>
  </p:cSld>
  <p:clrMapOvr>
    <a:masterClrMapping/>
  </p:clrMapOvr>
  <p:transition spd="slow"/>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261</a:t>
            </a:fld>
            <a:endParaRPr/>
          </a:p>
        </p:txBody>
      </p:sp>
      <p:sp>
        <p:nvSpPr>
          <p:cNvPr id="84" name="Shape 84"/>
          <p:cNvSpPr>
            <a:spLocks noGrp="1"/>
          </p:cNvSpPr>
          <p:nvPr>
            <p:ph type="title"/>
          </p:nvPr>
        </p:nvSpPr>
        <p:spPr>
          <a:prstGeom prst="rect">
            <a:avLst/>
          </a:prstGeom>
        </p:spPr>
        <p:txBody>
          <a:bodyPr/>
          <a:lstStyle/>
          <a:p>
            <a:r>
              <a:rPr lang="en-US" dirty="0"/>
              <a:t>Dropping a View</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Dropping a View</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VIEW</a:t>
            </a:r>
            <a:r>
              <a:rPr lang="en-US" sz="1800" dirty="0">
                <a:latin typeface="Verdana" panose="020B0604030504040204" pitchFamily="34" charset="0"/>
                <a:ea typeface="Verdana" panose="020B0604030504040204" pitchFamily="34" charset="0"/>
                <a:cs typeface="Courier New" panose="02070309020205020404" pitchFamily="49" charset="0"/>
              </a:rPr>
              <a:t> destroys a view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view is physically independent of its underlying table(s), so you can drop the view at any time without affecting the table(s)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Any SQL program, application, or other view that reference the dropped view will break</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VIEW </a:t>
            </a:r>
            <a:r>
              <a:rPr lang="en-US" sz="1800" i="1" dirty="0" err="1">
                <a:latin typeface="Courier New" panose="02070309020205020404" pitchFamily="49" charset="0"/>
                <a:ea typeface="Verdana" panose="020B0604030504040204" pitchFamily="34" charset="0"/>
                <a:cs typeface="Courier New" panose="02070309020205020404" pitchFamily="49" charset="0"/>
              </a:rPr>
              <a:t>view</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drop the view </a:t>
            </a:r>
            <a:r>
              <a:rPr lang="en-US" sz="1800" dirty="0" err="1">
                <a:latin typeface="Verdana" panose="020B0604030504040204" pitchFamily="34" charset="0"/>
                <a:ea typeface="Verdana" panose="020B0604030504040204" pitchFamily="34" charset="0"/>
                <a:cs typeface="Courier New" panose="02070309020205020404" pitchFamily="49" charset="0"/>
              </a:rPr>
              <a:t>view_authors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DROP VIEW </a:t>
            </a:r>
            <a:r>
              <a:rPr lang="en-US" sz="1800" dirty="0" err="1">
                <a:latin typeface="Courier New" panose="02070309020205020404" pitchFamily="49" charset="0"/>
                <a:ea typeface="Verdana" panose="020B0604030504040204" pitchFamily="34" charset="0"/>
                <a:cs typeface="Courier New" panose="02070309020205020404" pitchFamily="49" charset="0"/>
              </a:rPr>
              <a:t>view_authors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Dropping a table doesn’t drop the views that reference that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a:t>
            </a:r>
            <a:r>
              <a:rPr lang="en-US" sz="1400" dirty="0">
                <a:latin typeface="Courier New" panose="02070309020205020404" pitchFamily="49" charset="0"/>
                <a:ea typeface="Verdana" panose="020B0604030504040204" pitchFamily="34" charset="0"/>
                <a:cs typeface="Courier New" panose="02070309020205020404" pitchFamily="49" charset="0"/>
              </a:rPr>
              <a:t>DROP VIEW</a:t>
            </a:r>
            <a:r>
              <a:rPr lang="en-US" sz="1400" dirty="0">
                <a:latin typeface="Verdana" panose="020B0604030504040204" pitchFamily="34" charset="0"/>
                <a:ea typeface="Verdana" panose="020B0604030504040204" pitchFamily="34" charset="0"/>
                <a:cs typeface="Courier New" panose="02070309020205020404" pitchFamily="49" charset="0"/>
              </a:rPr>
              <a:t> explicitly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2024785"/>
      </p:ext>
    </p:extLst>
  </p:cSld>
  <p:clrMapOvr>
    <a:masterClrMapping/>
  </p:clrMapOvr>
  <p:transition spd="slow"/>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262</a:t>
            </a:fld>
            <a:endParaRPr/>
          </a:p>
        </p:txBody>
      </p:sp>
      <p:sp>
        <p:nvSpPr>
          <p:cNvPr id="84" name="Shape 84"/>
          <p:cNvSpPr>
            <a:spLocks noGrp="1"/>
          </p:cNvSpPr>
          <p:nvPr>
            <p:ph type="title"/>
          </p:nvPr>
        </p:nvSpPr>
        <p:spPr>
          <a:prstGeom prst="rect">
            <a:avLst/>
          </a:prstGeom>
        </p:spPr>
        <p:txBody>
          <a:bodyPr/>
          <a:lstStyle/>
          <a:p>
            <a:r>
              <a:rPr lang="en-US" dirty="0"/>
              <a:t>Transactions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Transactions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transaction is a series of one or more SQL statements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executes all the transaction’s statements as a group, or it executes none of them</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There are three concepts associated with </a:t>
            </a:r>
            <a:r>
              <a:rPr lang="en-US" sz="1800" dirty="0" err="1">
                <a:latin typeface="Verdana" panose="020B0604030504040204" pitchFamily="34" charset="0"/>
                <a:ea typeface="Verdana" panose="020B0604030504040204" pitchFamily="34" charset="0"/>
                <a:cs typeface="Courier New" panose="02070309020205020404" pitchFamily="49" charset="0"/>
              </a:rPr>
              <a:t>transactons</a:t>
            </a:r>
            <a:r>
              <a:rPr lang="en-US" sz="1800" dirty="0">
                <a:latin typeface="Verdana" panose="020B0604030504040204" pitchFamily="34" charset="0"/>
                <a:ea typeface="Verdana" panose="020B0604030504040204" pitchFamily="34" charset="0"/>
                <a:cs typeface="Courier New" panose="02070309020205020404" pitchFamily="49" charset="0"/>
              </a:rPr>
              <a:t>, commits, roll-backs and transaction log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Committing a transaction makes all data modifications run since the start of the transaction a permanent part of the database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After a transaction is committed, all changes made by the transaction become visible to other users and are guaranteed to be permanent if a crash or other failure occurs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Rolling back a transaction retracts any of the changes resulting from the SQL statements in the transaction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After a transaction is rolled back, the affected data is left unchanged, as though the SQL statements in the transaction were never executed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transaction log file is a serial record of all modifications that have occurred in a database via transactions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transaction log records the start of each transaction, the changes to the data, and enough information to undo or redo the changes made by the transaction (if necessary later)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Transactions work with statements that change data or database objects: </a:t>
            </a:r>
            <a:r>
              <a:rPr lang="en-US" sz="1800" dirty="0">
                <a:latin typeface="Courier New" panose="02070309020205020404" pitchFamily="49" charset="0"/>
                <a:ea typeface="Verdana" panose="020B0604030504040204" pitchFamily="34" charset="0"/>
                <a:cs typeface="Courier New" panose="02070309020205020404" pitchFamily="49" charset="0"/>
              </a:rPr>
              <a:t>INSERT, UPDATE, DELETE, CREATE, ALTER, DROP</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96185324"/>
      </p:ext>
    </p:extLst>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263</a:t>
            </a:fld>
            <a:endParaRPr/>
          </a:p>
        </p:txBody>
      </p:sp>
      <p:sp>
        <p:nvSpPr>
          <p:cNvPr id="84" name="Shape 84"/>
          <p:cNvSpPr>
            <a:spLocks noGrp="1"/>
          </p:cNvSpPr>
          <p:nvPr>
            <p:ph type="title"/>
          </p:nvPr>
        </p:nvSpPr>
        <p:spPr>
          <a:prstGeom prst="rect">
            <a:avLst/>
          </a:prstGeom>
        </p:spPr>
        <p:txBody>
          <a:bodyPr/>
          <a:lstStyle/>
          <a:p>
            <a:r>
              <a:rPr lang="en-US" dirty="0"/>
              <a:t>DBMS and Transactions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and Transactions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DBMS’s data-recovery mechanism depends on transactions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the DBMS is brought back online following a failure, the DBMS checks its transaction log to see whether all transactions were committed to the database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it finds uncommitted (partially executed) transactions, it rolls them back based on the log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Resubmit the rolled-back transactions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 transaction to be run all-or-nothing, set the transaction’s starting and ending points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boundaries let the DBMS run statements as one atomic unit of work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transaction can start implicitly with the first executable SQL statement or explicitly with the </a:t>
            </a:r>
            <a:r>
              <a:rPr lang="en-US" sz="1800" dirty="0">
                <a:latin typeface="Courier New" panose="02070309020205020404" pitchFamily="49" charset="0"/>
                <a:ea typeface="Verdana" panose="020B0604030504040204" pitchFamily="34" charset="0"/>
                <a:cs typeface="Courier New" panose="02070309020205020404" pitchFamily="49" charset="0"/>
              </a:rPr>
              <a:t>START TRANSACTION</a:t>
            </a:r>
            <a:r>
              <a:rPr lang="en-US" sz="1800" dirty="0">
                <a:latin typeface="Verdana" panose="020B0604030504040204" pitchFamily="34" charset="0"/>
                <a:ea typeface="Verdana" panose="020B0604030504040204" pitchFamily="34" charset="0"/>
                <a:cs typeface="Courier New" panose="02070309020205020404" pitchFamily="49" charset="0"/>
              </a:rPr>
              <a:t> statement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transaction must end with a </a:t>
            </a:r>
            <a:r>
              <a:rPr lang="en-US" sz="1800" dirty="0">
                <a:latin typeface="Courier New" panose="02070309020205020404" pitchFamily="49" charset="0"/>
                <a:ea typeface="Verdana" panose="020B0604030504040204" pitchFamily="34" charset="0"/>
                <a:cs typeface="Courier New" panose="02070309020205020404" pitchFamily="49" charset="0"/>
              </a:rPr>
              <a:t>COMMIT</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ROLLBACK</a:t>
            </a:r>
            <a:r>
              <a:rPr lang="en-US" sz="1800" dirty="0">
                <a:latin typeface="Verdana" panose="020B0604030504040204" pitchFamily="34" charset="0"/>
                <a:ea typeface="Verdana" panose="020B0604030504040204" pitchFamily="34" charset="0"/>
                <a:cs typeface="Courier New" panose="02070309020205020404" pitchFamily="49" charset="0"/>
              </a:rPr>
              <a:t> statement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can’t roll back a transaction after you commit it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445724555"/>
      </p:ext>
    </p:extLst>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264</a:t>
            </a:fld>
            <a:endParaRPr/>
          </a:p>
        </p:txBody>
      </p:sp>
      <p:sp>
        <p:nvSpPr>
          <p:cNvPr id="84" name="Shape 84"/>
          <p:cNvSpPr>
            <a:spLocks noGrp="1"/>
          </p:cNvSpPr>
          <p:nvPr>
            <p:ph type="title"/>
          </p:nvPr>
        </p:nvSpPr>
        <p:spPr>
          <a:prstGeom prst="rect">
            <a:avLst/>
          </a:prstGeom>
        </p:spPr>
        <p:txBody>
          <a:bodyPr/>
          <a:lstStyle/>
          <a:p>
            <a:r>
              <a:rPr lang="en-US" dirty="0"/>
              <a:t>DBMS Specific Transaction Code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Specific Transaction Code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MySQL, Microsoft Access, and PostgreSQL, start a transaction explicitly by using the </a:t>
            </a:r>
            <a:r>
              <a:rPr lang="en-US" sz="1800" dirty="0">
                <a:latin typeface="Courier New" panose="02070309020205020404" pitchFamily="49" charset="0"/>
                <a:ea typeface="Verdana" panose="020B0604030504040204" pitchFamily="34" charset="0"/>
                <a:cs typeface="Courier New" panose="02070309020205020404" pitchFamily="49" charset="0"/>
              </a:rPr>
              <a:t>BEGIN</a:t>
            </a:r>
            <a:r>
              <a:rPr lang="en-US" sz="1800" dirty="0">
                <a:latin typeface="Verdana" panose="020B0604030504040204" pitchFamily="34" charset="0"/>
                <a:ea typeface="Verdana" panose="020B0604030504040204" pitchFamily="34" charset="0"/>
                <a:cs typeface="Courier New" panose="02070309020205020404" pitchFamily="49" charset="0"/>
              </a:rPr>
              <a:t> statement.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and PostgreSQL support </a:t>
            </a:r>
            <a:r>
              <a:rPr lang="en-US" sz="1800" dirty="0">
                <a:latin typeface="Courier New" panose="02070309020205020404" pitchFamily="49" charset="0"/>
                <a:ea typeface="Verdana" panose="020B0604030504040204" pitchFamily="34" charset="0"/>
                <a:cs typeface="Courier New" panose="02070309020205020404" pitchFamily="49" charset="0"/>
              </a:rPr>
              <a:t>START TRANSACTION</a:t>
            </a:r>
            <a:r>
              <a:rPr lang="en-US" sz="1800" dirty="0">
                <a:latin typeface="Verdana" panose="020B0604030504040204" pitchFamily="34" charset="0"/>
                <a:ea typeface="Verdana" panose="020B0604030504040204" pitchFamily="34" charset="0"/>
                <a:cs typeface="Courier New" panose="02070309020205020404" pitchFamily="49" charset="0"/>
              </a:rPr>
              <a:t> as a synonym for </a:t>
            </a:r>
            <a:r>
              <a:rPr lang="en-US" sz="1800" dirty="0">
                <a:latin typeface="Courier New" panose="02070309020205020404" pitchFamily="49" charset="0"/>
                <a:ea typeface="Verdana" panose="020B0604030504040204" pitchFamily="34" charset="0"/>
                <a:cs typeface="Courier New" panose="02070309020205020404" pitchFamily="49" charset="0"/>
              </a:rPr>
              <a:t>BEGIN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start a transaction explicitly: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or Microsoft Access: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BEGIN TRANSACTION;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MySQL or PostgreSQL:</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START TRANSACTION;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commit a transaction: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COMMIT;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roll back a transaction: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ROLLBACK;</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88960204"/>
      </p:ext>
    </p:extLst>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265</a:t>
            </a:fld>
            <a:endParaRPr/>
          </a:p>
        </p:txBody>
      </p:sp>
      <p:sp>
        <p:nvSpPr>
          <p:cNvPr id="84" name="Shape 84"/>
          <p:cNvSpPr>
            <a:spLocks noGrp="1"/>
          </p:cNvSpPr>
          <p:nvPr>
            <p:ph type="title"/>
          </p:nvPr>
        </p:nvSpPr>
        <p:spPr>
          <a:prstGeom prst="rect">
            <a:avLst/>
          </a:prstGeom>
        </p:spPr>
        <p:txBody>
          <a:bodyPr/>
          <a:lstStyle/>
          <a:p>
            <a:r>
              <a:rPr lang="en-US" dirty="0"/>
              <a:t>Real-Life Example: Transaction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Real-Life Example: Transaction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BEGIN TRANSACTION;</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FROM titles WHERE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 'P04');</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royalties WHERE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FROM titles WHERE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 'P04');</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titles WHERE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 'P04';</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publishers WHERE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 'P04';</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COMMIT;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59072614"/>
      </p:ext>
    </p:extLst>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266</a:t>
            </a:fld>
            <a:endParaRPr/>
          </a:p>
        </p:txBody>
      </p:sp>
      <p:sp>
        <p:nvSpPr>
          <p:cNvPr id="84" name="Shape 84"/>
          <p:cNvSpPr>
            <a:spLocks noGrp="1"/>
          </p:cNvSpPr>
          <p:nvPr>
            <p:ph type="title"/>
          </p:nvPr>
        </p:nvSpPr>
        <p:spPr>
          <a:prstGeom prst="rect">
            <a:avLst/>
          </a:prstGeom>
        </p:spPr>
        <p:txBody>
          <a:bodyPr/>
          <a:lstStyle/>
          <a:p>
            <a:r>
              <a:rPr lang="en-US" dirty="0"/>
              <a:t>ACID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ACID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ACID is an acronym for properties of a transaction: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Atomicity: Either all of a transaction’s data modifications are performed, or none of them are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Consistency: A completed transaction leaves all data in a consistent state that maintains all data integrity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Isolation: A transaction’s effects are isolated/concealed from those of all other transactions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Durability: A completed transaction's effects are permanent and persistent even if the system fails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86443210"/>
      </p:ext>
    </p:extLst>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267</a:t>
            </a:fld>
            <a:endParaRPr/>
          </a:p>
        </p:txBody>
      </p:sp>
      <p:sp>
        <p:nvSpPr>
          <p:cNvPr id="84" name="Shape 84"/>
          <p:cNvSpPr>
            <a:spLocks noGrp="1"/>
          </p:cNvSpPr>
          <p:nvPr>
            <p:ph type="title"/>
          </p:nvPr>
        </p:nvSpPr>
        <p:spPr>
          <a:xfrm>
            <a:off x="118752" y="92074"/>
            <a:ext cx="7212099" cy="542133"/>
          </a:xfrm>
          <a:prstGeom prst="rect">
            <a:avLst/>
          </a:prstGeom>
        </p:spPr>
        <p:txBody>
          <a:bodyPr/>
          <a:lstStyle/>
          <a:p>
            <a:r>
              <a:rPr lang="en-US" dirty="0"/>
              <a:t>Transactions Tips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Transactions Tips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End transactions explicitly with </a:t>
            </a:r>
            <a:r>
              <a:rPr lang="en-US" sz="1800" dirty="0">
                <a:latin typeface="Courier New" panose="02070309020205020404" pitchFamily="49" charset="0"/>
                <a:ea typeface="Verdana" panose="020B0604030504040204" pitchFamily="34" charset="0"/>
                <a:cs typeface="Courier New" panose="02070309020205020404" pitchFamily="49" charset="0"/>
              </a:rPr>
              <a:t>COMMIT</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ROLLBACK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Keep transactions small because they can lock rows, tables, indexes, etc. for their duration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COMMIT</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ROLLBACK</a:t>
            </a:r>
            <a:r>
              <a:rPr lang="en-US" sz="1800" dirty="0">
                <a:latin typeface="Verdana" panose="020B0604030504040204" pitchFamily="34" charset="0"/>
                <a:ea typeface="Verdana" panose="020B0604030504040204" pitchFamily="34" charset="0"/>
                <a:cs typeface="Courier New" panose="02070309020205020404" pitchFamily="49" charset="0"/>
              </a:rPr>
              <a:t> releases the resources for other transactions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Transactions can be nested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maximum number of nesting levels depends on the DBMS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It’s faster to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multiple columns with a single </a:t>
            </a:r>
            <a:r>
              <a:rPr lang="en-US" sz="1800" dirty="0">
                <a:latin typeface="Courier New" panose="02070309020205020404" pitchFamily="49" charset="0"/>
                <a:ea typeface="Verdana" panose="020B0604030504040204" pitchFamily="34" charset="0"/>
                <a:cs typeface="Courier New" panose="02070309020205020404" pitchFamily="49" charset="0"/>
              </a:rPr>
              <a:t>SET</a:t>
            </a:r>
            <a:r>
              <a:rPr lang="en-US" sz="1800" dirty="0">
                <a:latin typeface="Verdana" panose="020B0604030504040204" pitchFamily="34" charset="0"/>
                <a:ea typeface="Verdana" panose="020B0604030504040204" pitchFamily="34" charset="0"/>
                <a:cs typeface="Courier New" panose="02070309020205020404" pitchFamily="49" charset="0"/>
              </a:rPr>
              <a:t> clause than to use multiple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statements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DBMSs run in </a:t>
            </a:r>
            <a:r>
              <a:rPr lang="en-US" sz="1800" dirty="0" err="1">
                <a:latin typeface="Verdana" panose="020B0604030504040204" pitchFamily="34" charset="0"/>
                <a:ea typeface="Verdana" panose="020B0604030504040204" pitchFamily="34" charset="0"/>
                <a:cs typeface="Courier New" panose="02070309020205020404" pitchFamily="49" charset="0"/>
              </a:rPr>
              <a:t>autocommit</a:t>
            </a:r>
            <a:r>
              <a:rPr lang="en-US" sz="1800" dirty="0">
                <a:latin typeface="Verdana" panose="020B0604030504040204" pitchFamily="34" charset="0"/>
                <a:ea typeface="Verdana" panose="020B0604030504040204" pitchFamily="34" charset="0"/>
                <a:cs typeface="Courier New" panose="02070309020205020404" pitchFamily="49" charset="0"/>
              </a:rPr>
              <a:t> mode by default unless overridden by either explicit or implicit transactions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this mode, each statement is executed as its own transaction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a statement completes successfully, the DBMS commits it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the DBMS encounters any error, it rolls back the statement</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27909763"/>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268</a:t>
            </a:fld>
            <a:endParaRPr/>
          </a:p>
        </p:txBody>
      </p:sp>
      <p:sp>
        <p:nvSpPr>
          <p:cNvPr id="84" name="Shape 84"/>
          <p:cNvSpPr>
            <a:spLocks noGrp="1"/>
          </p:cNvSpPr>
          <p:nvPr>
            <p:ph type="title"/>
          </p:nvPr>
        </p:nvSpPr>
        <p:spPr>
          <a:prstGeom prst="rect">
            <a:avLst/>
          </a:prstGeom>
        </p:spPr>
        <p:txBody>
          <a:bodyPr/>
          <a:lstStyle/>
          <a:p>
            <a:r>
              <a:rPr lang="en-US" dirty="0"/>
              <a:t>Transaction </a:t>
            </a:r>
            <a:r>
              <a:rPr lang="en-US" dirty="0" err="1"/>
              <a:t>Savepoints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Transaction </a:t>
            </a:r>
            <a:r>
              <a:rPr lang="en-US" dirty="0" err="1"/>
              <a:t>Savepoints</a:t>
            </a:r>
            <a:endParaRPr lang="en-US" dirty="0"/>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longer transactions, set arbitrary intermediate markers, called </a:t>
            </a:r>
            <a:r>
              <a:rPr lang="en-US" sz="1800" dirty="0" err="1">
                <a:latin typeface="Verdana" panose="020B0604030504040204" pitchFamily="34" charset="0"/>
                <a:ea typeface="Verdana" panose="020B0604030504040204" pitchFamily="34" charset="0"/>
                <a:cs typeface="Courier New" panose="02070309020205020404" pitchFamily="49" charset="0"/>
              </a:rPr>
              <a:t>savepoints</a:t>
            </a:r>
            <a:r>
              <a:rPr lang="en-US" sz="1800" dirty="0">
                <a:latin typeface="Verdana" panose="020B0604030504040204" pitchFamily="34" charset="0"/>
                <a:ea typeface="Verdana" panose="020B0604030504040204" pitchFamily="34" charset="0"/>
                <a:cs typeface="Courier New" panose="02070309020205020404" pitchFamily="49" charset="0"/>
              </a:rPr>
              <a:t>, to divide a transaction into smaller parts </a:t>
            </a:r>
          </a:p>
          <a:p>
            <a:pPr lvl="1">
              <a:defRPr sz="1800"/>
            </a:pPr>
            <a:r>
              <a:rPr lang="en-US" sz="1800" dirty="0" err="1">
                <a:latin typeface="Verdana" panose="020B0604030504040204" pitchFamily="34" charset="0"/>
                <a:ea typeface="Verdana" panose="020B0604030504040204" pitchFamily="34" charset="0"/>
                <a:cs typeface="Courier New" panose="02070309020205020404" pitchFamily="49" charset="0"/>
              </a:rPr>
              <a:t>Savepoints</a:t>
            </a:r>
            <a:r>
              <a:rPr lang="en-US" sz="1800" dirty="0">
                <a:latin typeface="Verdana" panose="020B0604030504040204" pitchFamily="34" charset="0"/>
                <a:ea typeface="Verdana" panose="020B0604030504040204" pitchFamily="34" charset="0"/>
                <a:cs typeface="Courier New" panose="02070309020205020404" pitchFamily="49" charset="0"/>
              </a:rPr>
              <a:t> let you roll back changes made from the current point in the transaction to a location earlier in the transaction if the transaction hasn’t been committed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Access doesn’t support </a:t>
            </a:r>
            <a:r>
              <a:rPr lang="en-US" sz="1800" dirty="0" err="1">
                <a:latin typeface="Verdana" panose="020B0604030504040204" pitchFamily="34" charset="0"/>
                <a:ea typeface="Verdana" panose="020B0604030504040204" pitchFamily="34" charset="0"/>
                <a:cs typeface="Courier New" panose="02070309020205020404" pitchFamily="49" charset="0"/>
              </a:rPr>
              <a:t>savepoints</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Oracle, DB2, MySQL, and PostgreSQL, use the statement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SAVEPOINT </a:t>
            </a:r>
            <a:r>
              <a:rPr lang="en-US" sz="1800" dirty="0" err="1">
                <a:latin typeface="Courier New" panose="02070309020205020404" pitchFamily="49" charset="0"/>
                <a:ea typeface="Verdana" panose="020B0604030504040204" pitchFamily="34" charset="0"/>
                <a:cs typeface="Courier New" panose="02070309020205020404" pitchFamily="49" charset="0"/>
              </a:rPr>
              <a:t>savepoint_name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Microsoft SQL Server, use the statement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SAVE TRANSACTION </a:t>
            </a:r>
            <a:r>
              <a:rPr lang="en-US" sz="1800" dirty="0" err="1">
                <a:latin typeface="Courier New" panose="02070309020205020404" pitchFamily="49" charset="0"/>
                <a:ea typeface="Verdana" panose="020B0604030504040204" pitchFamily="34" charset="0"/>
                <a:cs typeface="Courier New" panose="02070309020205020404" pitchFamily="49" charset="0"/>
              </a:rPr>
              <a:t>savepoint_name</a:t>
            </a:r>
            <a:r>
              <a:rPr lang="en-US" sz="1800" dirty="0">
                <a:latin typeface="Courier New" panose="02070309020205020404" pitchFamily="49" charset="0"/>
                <a:ea typeface="Verdana" panose="020B0604030504040204" pitchFamily="34" charset="0"/>
                <a:cs typeface="Courier New" panose="02070309020205020404" pitchFamily="49" charset="0"/>
              </a:rPr>
              <a: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76073253"/>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SQL</a:t>
            </a:r>
          </a:p>
        </p:txBody>
      </p:sp>
    </p:spTree>
    <p:extLst>
      <p:ext uri="{BB962C8B-B14F-4D97-AF65-F5344CB8AC3E}">
        <p14:creationId xmlns:p14="http://schemas.microsoft.com/office/powerpoint/2010/main" val="162327444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84" name="Shape 84"/>
          <p:cNvSpPr>
            <a:spLocks noGrp="1"/>
          </p:cNvSpPr>
          <p:nvPr>
            <p:ph type="title"/>
          </p:nvPr>
        </p:nvSpPr>
        <p:spPr>
          <a:prstGeom prst="rect">
            <a:avLst/>
          </a:prstGeom>
        </p:spPr>
        <p:txBody>
          <a:bodyPr/>
          <a:lstStyle/>
          <a:p>
            <a:r>
              <a:rPr lang="en-US" dirty="0"/>
              <a:t>Relationships: One-to-Many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Relationships: One-to-Many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one-to-many relationship, every row in one table can have many -- zero or more -- matching rows in a second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Each row in the second table has only one matching row in the first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 publisher can publish many books, but each book is published by only one publisher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one-to-many relationship by making the primary key of one table a foreign key in the "many" table </a:t>
            </a:r>
          </a:p>
          <a:p>
            <a:pPr lvl="1">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15346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84" name="Shape 84"/>
          <p:cNvSpPr>
            <a:spLocks noGrp="1"/>
          </p:cNvSpPr>
          <p:nvPr>
            <p:ph type="title"/>
          </p:nvPr>
        </p:nvSpPr>
        <p:spPr>
          <a:prstGeom prst="rect">
            <a:avLst/>
          </a:prstGeom>
        </p:spPr>
        <p:txBody>
          <a:bodyPr/>
          <a:lstStyle/>
          <a:p>
            <a:r>
              <a:rPr lang="en-US" dirty="0"/>
              <a:t>Relationships: Many-to-Many  </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Relationships: Many-to-Many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 many-to-many relationship, every row in the first table can have many --zero or more-- matching rows in another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Every row in the second table can have many matching rows in the first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each author can write many books, and each book can have many authors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many-to-many relationship is created with a third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junction table whose composite primary key is a combination of both tables’ primary keys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Each column in the composite key is a foreign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Creates a unique value for each row in the junction table and splits the many-to-many relationship into two separate one-to-many relationships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one-to-many relationship can be called a parent–child or master–detail relationship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junction table can be called an associating, linking, pivot, connection, or intersection table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6285173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Create, Alter, Drop Tables</a:t>
            </a:r>
          </a:p>
        </p:txBody>
      </p:sp>
    </p:spTree>
    <p:extLst>
      <p:ext uri="{BB962C8B-B14F-4D97-AF65-F5344CB8AC3E}">
        <p14:creationId xmlns:p14="http://schemas.microsoft.com/office/powerpoint/2010/main" val="35786283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91" name="Shape 91"/>
          <p:cNvSpPr>
            <a:spLocks noGrp="1"/>
          </p:cNvSpPr>
          <p:nvPr>
            <p:ph type="title"/>
          </p:nvPr>
        </p:nvSpPr>
        <p:spPr>
          <a:prstGeom prst="rect">
            <a:avLst/>
          </a:prstGeom>
        </p:spPr>
        <p:txBody>
          <a:bodyPr/>
          <a:lstStyle/>
          <a:p>
            <a:r>
              <a:t>Course Offerings</a:t>
            </a:r>
          </a:p>
        </p:txBody>
      </p:sp>
      <p:sp>
        <p:nvSpPr>
          <p:cNvPr id="92" name="Shape 92"/>
          <p:cNvSpPr>
            <a:spLocks noGrp="1"/>
          </p:cNvSpPr>
          <p:nvPr>
            <p:ph type="body" sz="half" idx="1"/>
          </p:nvPr>
        </p:nvSpPr>
        <p:spPr>
          <a:xfrm>
            <a:off x="129999" y="860944"/>
            <a:ext cx="4249296" cy="5585222"/>
          </a:xfrm>
          <a:prstGeom prst="rect">
            <a:avLst/>
          </a:prstGeom>
        </p:spPr>
        <p:txBody>
          <a:bodyPr/>
          <a:lstStyle/>
          <a:p>
            <a:pPr>
              <a:defRPr sz="2400"/>
            </a:pPr>
            <a:r>
              <a:t>Overview</a:t>
            </a:r>
          </a:p>
          <a:p>
            <a:pPr lvl="1">
              <a:defRPr sz="2000"/>
            </a:pPr>
            <a:r>
              <a:t>Over 200 different course offerings available in Java development, Front-end, Big Data, DevOps, Mobile application development, and more.</a:t>
            </a:r>
          </a:p>
          <a:p>
            <a:pPr lvl="1">
              <a:defRPr sz="2000"/>
            </a:pPr>
            <a:r>
              <a:t>Courses delivered by an expert practitioner – our instructors are passionate about doing and teaching.</a:t>
            </a:r>
          </a:p>
          <a:p>
            <a:pPr lvl="1">
              <a:defRPr sz="2000"/>
            </a:pPr>
            <a:r>
              <a:t>Consistently achieve 98% or higher satisfaction rating from students.</a:t>
            </a:r>
          </a:p>
        </p:txBody>
      </p:sp>
      <p:sp>
        <p:nvSpPr>
          <p:cNvPr id="93" name="Shape 93"/>
          <p:cNvSpPr/>
          <p:nvPr/>
        </p:nvSpPr>
        <p:spPr>
          <a:xfrm>
            <a:off x="4483996" y="914502"/>
            <a:ext cx="3187711"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t>Technologies we cover</a:t>
            </a:r>
          </a:p>
        </p:txBody>
      </p:sp>
      <p:grpSp>
        <p:nvGrpSpPr>
          <p:cNvPr id="158" name="Group 158"/>
          <p:cNvGrpSpPr/>
          <p:nvPr/>
        </p:nvGrpSpPr>
        <p:grpSpPr>
          <a:xfrm>
            <a:off x="4500879" y="1336593"/>
            <a:ext cx="4302907" cy="4815468"/>
            <a:chOff x="0" y="0"/>
            <a:chExt cx="4302905" cy="4815466"/>
          </a:xfrm>
        </p:grpSpPr>
        <p:grpSp>
          <p:nvGrpSpPr>
            <p:cNvPr id="155" name="Group 155"/>
            <p:cNvGrpSpPr/>
            <p:nvPr/>
          </p:nvGrpSpPr>
          <p:grpSpPr>
            <a:xfrm>
              <a:off x="0" y="0"/>
              <a:ext cx="4302906" cy="4815468"/>
              <a:chOff x="0" y="0"/>
              <a:chExt cx="4302905" cy="4815466"/>
            </a:xfrm>
          </p:grpSpPr>
          <p:grpSp>
            <p:nvGrpSpPr>
              <p:cNvPr id="111" name="Group 111"/>
              <p:cNvGrpSpPr/>
              <p:nvPr/>
            </p:nvGrpSpPr>
            <p:grpSpPr>
              <a:xfrm>
                <a:off x="0" y="555356"/>
                <a:ext cx="1426069" cy="4258359"/>
                <a:chOff x="0" y="0"/>
                <a:chExt cx="1426067" cy="4258357"/>
              </a:xfrm>
            </p:grpSpPr>
            <p:pic>
              <p:nvPicPr>
                <p:cNvPr id="94" name="image5.png"/>
                <p:cNvPicPr>
                  <a:picLocks noChangeAspect="1"/>
                </p:cNvPicPr>
                <p:nvPr/>
              </p:nvPicPr>
              <p:blipFill>
                <a:blip r:embed="rId3"/>
                <a:stretch>
                  <a:fillRect/>
                </a:stretch>
              </p:blipFill>
              <p:spPr>
                <a:xfrm>
                  <a:off x="141533" y="0"/>
                  <a:ext cx="1143001" cy="304039"/>
                </a:xfrm>
                <a:prstGeom prst="rect">
                  <a:avLst/>
                </a:prstGeom>
                <a:ln w="12700" cap="flat">
                  <a:noFill/>
                  <a:miter lim="400000"/>
                </a:ln>
                <a:effectLst/>
              </p:spPr>
            </p:pic>
            <p:pic>
              <p:nvPicPr>
                <p:cNvPr id="95" name="image6.png"/>
                <p:cNvPicPr>
                  <a:picLocks noChangeAspect="1"/>
                </p:cNvPicPr>
                <p:nvPr/>
              </p:nvPicPr>
              <p:blipFill>
                <a:blip r:embed="rId4"/>
                <a:stretch>
                  <a:fillRect/>
                </a:stretch>
              </p:blipFill>
              <p:spPr>
                <a:xfrm>
                  <a:off x="141533" y="413467"/>
                  <a:ext cx="1143001" cy="203427"/>
                </a:xfrm>
                <a:prstGeom prst="rect">
                  <a:avLst/>
                </a:prstGeom>
                <a:ln w="12700" cap="flat">
                  <a:noFill/>
                  <a:miter lim="400000"/>
                </a:ln>
                <a:effectLst/>
              </p:spPr>
            </p:pic>
            <p:pic>
              <p:nvPicPr>
                <p:cNvPr id="96" name="image7.png"/>
                <p:cNvPicPr>
                  <a:picLocks noChangeAspect="1"/>
                </p:cNvPicPr>
                <p:nvPr/>
              </p:nvPicPr>
              <p:blipFill>
                <a:blip r:embed="rId5"/>
                <a:stretch>
                  <a:fillRect/>
                </a:stretch>
              </p:blipFill>
              <p:spPr>
                <a:xfrm>
                  <a:off x="141533" y="1231812"/>
                  <a:ext cx="1143001" cy="396727"/>
                </a:xfrm>
                <a:prstGeom prst="rect">
                  <a:avLst/>
                </a:prstGeom>
                <a:ln w="12700" cap="flat">
                  <a:noFill/>
                  <a:miter lim="400000"/>
                </a:ln>
                <a:effectLst/>
              </p:spPr>
            </p:pic>
            <p:grpSp>
              <p:nvGrpSpPr>
                <p:cNvPr id="100" name="Group 100"/>
                <p:cNvGrpSpPr/>
                <p:nvPr/>
              </p:nvGrpSpPr>
              <p:grpSpPr>
                <a:xfrm>
                  <a:off x="66607" y="695063"/>
                  <a:ext cx="1292854" cy="457201"/>
                  <a:chOff x="0" y="0"/>
                  <a:chExt cx="1292853" cy="457200"/>
                </a:xfrm>
              </p:grpSpPr>
              <p:pic>
                <p:nvPicPr>
                  <p:cNvPr id="97" name="image8.png"/>
                  <p:cNvPicPr>
                    <a:picLocks noChangeAspect="1"/>
                  </p:cNvPicPr>
                  <p:nvPr/>
                </p:nvPicPr>
                <p:blipFill>
                  <a:blip r:embed="rId6"/>
                  <a:stretch>
                    <a:fillRect/>
                  </a:stretch>
                </p:blipFill>
                <p:spPr>
                  <a:xfrm>
                    <a:off x="0" y="472"/>
                    <a:ext cx="479956" cy="456256"/>
                  </a:xfrm>
                  <a:prstGeom prst="rect">
                    <a:avLst/>
                  </a:prstGeom>
                  <a:ln w="12700" cap="flat">
                    <a:noFill/>
                    <a:miter lim="400000"/>
                  </a:ln>
                  <a:effectLst/>
                </p:spPr>
              </p:pic>
              <p:pic>
                <p:nvPicPr>
                  <p:cNvPr id="98" name="image9.png"/>
                  <p:cNvPicPr>
                    <a:picLocks noChangeAspect="1"/>
                  </p:cNvPicPr>
                  <p:nvPr/>
                </p:nvPicPr>
                <p:blipFill>
                  <a:blip r:embed="rId7"/>
                  <a:stretch>
                    <a:fillRect/>
                  </a:stretch>
                </p:blipFill>
                <p:spPr>
                  <a:xfrm>
                    <a:off x="610517" y="0"/>
                    <a:ext cx="334212" cy="457200"/>
                  </a:xfrm>
                  <a:prstGeom prst="rect">
                    <a:avLst/>
                  </a:prstGeom>
                  <a:ln w="12700" cap="flat">
                    <a:noFill/>
                    <a:miter lim="400000"/>
                  </a:ln>
                  <a:effectLst/>
                </p:spPr>
              </p:pic>
              <p:pic>
                <p:nvPicPr>
                  <p:cNvPr id="99" name="image10.png"/>
                  <p:cNvPicPr>
                    <a:picLocks noChangeAspect="1"/>
                  </p:cNvPicPr>
                  <p:nvPr/>
                </p:nvPicPr>
                <p:blipFill>
                  <a:blip r:embed="rId8"/>
                  <a:srcRect l="24483" r="27931"/>
                  <a:stretch>
                    <a:fillRect/>
                  </a:stretch>
                </p:blipFill>
                <p:spPr>
                  <a:xfrm>
                    <a:off x="1075289" y="0"/>
                    <a:ext cx="217565" cy="457200"/>
                  </a:xfrm>
                  <a:prstGeom prst="rect">
                    <a:avLst/>
                  </a:prstGeom>
                  <a:ln w="12700" cap="flat">
                    <a:noFill/>
                    <a:miter lim="400000"/>
                  </a:ln>
                  <a:effectLst/>
                </p:spPr>
              </p:pic>
            </p:grpSp>
            <p:grpSp>
              <p:nvGrpSpPr>
                <p:cNvPr id="103" name="Group 103"/>
                <p:cNvGrpSpPr/>
                <p:nvPr/>
              </p:nvGrpSpPr>
              <p:grpSpPr>
                <a:xfrm>
                  <a:off x="114076" y="1733243"/>
                  <a:ext cx="1197916" cy="457201"/>
                  <a:chOff x="0" y="0"/>
                  <a:chExt cx="1197914" cy="457200"/>
                </a:xfrm>
              </p:grpSpPr>
              <p:pic>
                <p:nvPicPr>
                  <p:cNvPr id="101" name="image11.png"/>
                  <p:cNvPicPr>
                    <a:picLocks noChangeAspect="1"/>
                  </p:cNvPicPr>
                  <p:nvPr/>
                </p:nvPicPr>
                <p:blipFill>
                  <a:blip r:embed="rId9"/>
                  <a:stretch>
                    <a:fillRect/>
                  </a:stretch>
                </p:blipFill>
                <p:spPr>
                  <a:xfrm>
                    <a:off x="0" y="0"/>
                    <a:ext cx="466131" cy="457200"/>
                  </a:xfrm>
                  <a:prstGeom prst="rect">
                    <a:avLst/>
                  </a:prstGeom>
                  <a:ln w="12700" cap="flat">
                    <a:noFill/>
                    <a:miter lim="400000"/>
                  </a:ln>
                  <a:effectLst/>
                </p:spPr>
              </p:pic>
              <p:pic>
                <p:nvPicPr>
                  <p:cNvPr id="102" name="image12.png"/>
                  <p:cNvPicPr>
                    <a:picLocks noChangeAspect="1"/>
                  </p:cNvPicPr>
                  <p:nvPr/>
                </p:nvPicPr>
                <p:blipFill>
                  <a:blip r:embed="rId10"/>
                  <a:stretch>
                    <a:fillRect/>
                  </a:stretch>
                </p:blipFill>
                <p:spPr>
                  <a:xfrm>
                    <a:off x="588315" y="0"/>
                    <a:ext cx="609601" cy="457200"/>
                  </a:xfrm>
                  <a:prstGeom prst="rect">
                    <a:avLst/>
                  </a:prstGeom>
                  <a:ln w="12700" cap="flat">
                    <a:noFill/>
                    <a:miter lim="400000"/>
                  </a:ln>
                  <a:effectLst/>
                </p:spPr>
              </p:pic>
            </p:grpSp>
            <p:grpSp>
              <p:nvGrpSpPr>
                <p:cNvPr id="106" name="Group 106"/>
                <p:cNvGrpSpPr/>
                <p:nvPr/>
              </p:nvGrpSpPr>
              <p:grpSpPr>
                <a:xfrm>
                  <a:off x="-1" y="2185589"/>
                  <a:ext cx="1426069" cy="584201"/>
                  <a:chOff x="0" y="0"/>
                  <a:chExt cx="1426068" cy="584200"/>
                </a:xfrm>
              </p:grpSpPr>
              <p:pic>
                <p:nvPicPr>
                  <p:cNvPr id="104" name="image13.png"/>
                  <p:cNvPicPr>
                    <a:picLocks noChangeAspect="1"/>
                  </p:cNvPicPr>
                  <p:nvPr/>
                </p:nvPicPr>
                <p:blipFill>
                  <a:blip r:embed="rId11"/>
                  <a:srcRect l="20019" t="4539" r="23180" b="37409"/>
                  <a:stretch>
                    <a:fillRect/>
                  </a:stretch>
                </p:blipFill>
                <p:spPr>
                  <a:xfrm>
                    <a:off x="-1" y="141798"/>
                    <a:ext cx="713036" cy="300605"/>
                  </a:xfrm>
                  <a:prstGeom prst="rect">
                    <a:avLst/>
                  </a:prstGeom>
                  <a:ln w="12700" cap="flat">
                    <a:noFill/>
                    <a:miter lim="400000"/>
                  </a:ln>
                  <a:effectLst/>
                </p:spPr>
              </p:pic>
              <p:pic>
                <p:nvPicPr>
                  <p:cNvPr id="105" name="image14.png"/>
                  <p:cNvPicPr>
                    <a:picLocks noChangeAspect="1"/>
                  </p:cNvPicPr>
                  <p:nvPr/>
                </p:nvPicPr>
                <p:blipFill>
                  <a:blip r:embed="rId12"/>
                  <a:stretch>
                    <a:fillRect/>
                  </a:stretch>
                </p:blipFill>
                <p:spPr>
                  <a:xfrm>
                    <a:off x="841867" y="0"/>
                    <a:ext cx="584201" cy="584200"/>
                  </a:xfrm>
                  <a:prstGeom prst="rect">
                    <a:avLst/>
                  </a:prstGeom>
                  <a:ln w="12700" cap="flat">
                    <a:noFill/>
                    <a:miter lim="400000"/>
                  </a:ln>
                  <a:effectLst/>
                </p:spPr>
              </p:pic>
            </p:grpSp>
            <p:pic>
              <p:nvPicPr>
                <p:cNvPr id="107" name="image15.png"/>
                <p:cNvPicPr>
                  <a:picLocks noChangeAspect="1"/>
                </p:cNvPicPr>
                <p:nvPr/>
              </p:nvPicPr>
              <p:blipFill>
                <a:blip r:embed="rId13"/>
                <a:srcRect t="34253" b="24367"/>
                <a:stretch>
                  <a:fillRect/>
                </a:stretch>
              </p:blipFill>
              <p:spPr>
                <a:xfrm>
                  <a:off x="141533" y="2769789"/>
                  <a:ext cx="1143001" cy="283780"/>
                </a:xfrm>
                <a:prstGeom prst="rect">
                  <a:avLst/>
                </a:prstGeom>
                <a:ln w="12700" cap="flat">
                  <a:noFill/>
                  <a:miter lim="400000"/>
                </a:ln>
                <a:effectLst/>
              </p:spPr>
            </p:pic>
            <p:pic>
              <p:nvPicPr>
                <p:cNvPr id="108" name="image16.png"/>
                <p:cNvPicPr>
                  <a:picLocks noChangeAspect="1"/>
                </p:cNvPicPr>
                <p:nvPr/>
              </p:nvPicPr>
              <p:blipFill>
                <a:blip r:embed="rId14"/>
                <a:stretch>
                  <a:fillRect/>
                </a:stretch>
              </p:blipFill>
              <p:spPr>
                <a:xfrm>
                  <a:off x="192333" y="3053568"/>
                  <a:ext cx="1041401" cy="586493"/>
                </a:xfrm>
                <a:prstGeom prst="rect">
                  <a:avLst/>
                </a:prstGeom>
                <a:ln w="12700" cap="flat">
                  <a:noFill/>
                  <a:miter lim="400000"/>
                </a:ln>
                <a:effectLst/>
              </p:spPr>
            </p:pic>
            <p:pic>
              <p:nvPicPr>
                <p:cNvPr id="109" name="image17.png"/>
                <p:cNvPicPr>
                  <a:picLocks noChangeAspect="1"/>
                </p:cNvPicPr>
                <p:nvPr/>
              </p:nvPicPr>
              <p:blipFill>
                <a:blip r:embed="rId15"/>
                <a:stretch>
                  <a:fillRect/>
                </a:stretch>
              </p:blipFill>
              <p:spPr>
                <a:xfrm>
                  <a:off x="141533" y="3568175"/>
                  <a:ext cx="1143001" cy="309183"/>
                </a:xfrm>
                <a:prstGeom prst="rect">
                  <a:avLst/>
                </a:prstGeom>
                <a:ln w="12700" cap="flat">
                  <a:noFill/>
                  <a:miter lim="400000"/>
                </a:ln>
                <a:effectLst/>
              </p:spPr>
            </p:pic>
            <p:pic>
              <p:nvPicPr>
                <p:cNvPr id="110" name="image18.png"/>
                <p:cNvPicPr>
                  <a:picLocks noChangeAspect="1"/>
                </p:cNvPicPr>
                <p:nvPr/>
              </p:nvPicPr>
              <p:blipFill>
                <a:blip r:embed="rId16"/>
                <a:stretch>
                  <a:fillRect/>
                </a:stretch>
              </p:blipFill>
              <p:spPr>
                <a:xfrm>
                  <a:off x="141533" y="3877357"/>
                  <a:ext cx="1143001" cy="381001"/>
                </a:xfrm>
                <a:prstGeom prst="rect">
                  <a:avLst/>
                </a:prstGeom>
                <a:ln w="12700" cap="flat">
                  <a:noFill/>
                  <a:miter lim="400000"/>
                </a:ln>
                <a:effectLst/>
              </p:spPr>
            </p:pic>
          </p:grpSp>
          <p:grpSp>
            <p:nvGrpSpPr>
              <p:cNvPr id="129" name="Group 129"/>
              <p:cNvGrpSpPr/>
              <p:nvPr/>
            </p:nvGrpSpPr>
            <p:grpSpPr>
              <a:xfrm>
                <a:off x="1577435" y="555356"/>
                <a:ext cx="1444943" cy="4260112"/>
                <a:chOff x="0" y="0"/>
                <a:chExt cx="1444942" cy="4260110"/>
              </a:xfrm>
            </p:grpSpPr>
            <p:pic>
              <p:nvPicPr>
                <p:cNvPr id="112" name="image19.png"/>
                <p:cNvPicPr>
                  <a:picLocks noChangeAspect="1"/>
                </p:cNvPicPr>
                <p:nvPr/>
              </p:nvPicPr>
              <p:blipFill>
                <a:blip r:embed="rId17"/>
                <a:stretch>
                  <a:fillRect/>
                </a:stretch>
              </p:blipFill>
              <p:spPr>
                <a:xfrm>
                  <a:off x="150971" y="0"/>
                  <a:ext cx="1143001" cy="367599"/>
                </a:xfrm>
                <a:prstGeom prst="rect">
                  <a:avLst/>
                </a:prstGeom>
                <a:ln w="12700" cap="flat">
                  <a:noFill/>
                  <a:miter lim="400000"/>
                </a:ln>
                <a:effectLst/>
              </p:spPr>
            </p:pic>
            <p:grpSp>
              <p:nvGrpSpPr>
                <p:cNvPr id="115" name="Group 115"/>
                <p:cNvGrpSpPr/>
                <p:nvPr/>
              </p:nvGrpSpPr>
              <p:grpSpPr>
                <a:xfrm>
                  <a:off x="0" y="394691"/>
                  <a:ext cx="1444943" cy="457201"/>
                  <a:chOff x="0" y="0"/>
                  <a:chExt cx="1444942" cy="457200"/>
                </a:xfrm>
              </p:grpSpPr>
              <p:pic>
                <p:nvPicPr>
                  <p:cNvPr id="113" name="image20.png"/>
                  <p:cNvPicPr>
                    <a:picLocks noChangeAspect="1"/>
                  </p:cNvPicPr>
                  <p:nvPr/>
                </p:nvPicPr>
                <p:blipFill>
                  <a:blip r:embed="rId18"/>
                  <a:stretch>
                    <a:fillRect/>
                  </a:stretch>
                </p:blipFill>
                <p:spPr>
                  <a:xfrm>
                    <a:off x="0" y="0"/>
                    <a:ext cx="738612" cy="457200"/>
                  </a:xfrm>
                  <a:prstGeom prst="rect">
                    <a:avLst/>
                  </a:prstGeom>
                  <a:ln w="12700" cap="flat">
                    <a:noFill/>
                    <a:miter lim="400000"/>
                  </a:ln>
                  <a:effectLst/>
                </p:spPr>
              </p:pic>
              <p:pic>
                <p:nvPicPr>
                  <p:cNvPr id="114" name="image21.png"/>
                  <p:cNvPicPr>
                    <a:picLocks noChangeAspect="1"/>
                  </p:cNvPicPr>
                  <p:nvPr/>
                </p:nvPicPr>
                <p:blipFill>
                  <a:blip r:embed="rId19"/>
                  <a:srcRect t="6631" b="4867"/>
                  <a:stretch>
                    <a:fillRect/>
                  </a:stretch>
                </p:blipFill>
                <p:spPr>
                  <a:xfrm>
                    <a:off x="756129" y="0"/>
                    <a:ext cx="688814" cy="457201"/>
                  </a:xfrm>
                  <a:prstGeom prst="rect">
                    <a:avLst/>
                  </a:prstGeom>
                  <a:ln w="12700" cap="flat">
                    <a:noFill/>
                    <a:miter lim="400000"/>
                  </a:ln>
                  <a:effectLst/>
                </p:spPr>
              </p:pic>
            </p:grpSp>
            <p:pic>
              <p:nvPicPr>
                <p:cNvPr id="116" name="image22.png"/>
                <p:cNvPicPr>
                  <a:picLocks noChangeAspect="1"/>
                </p:cNvPicPr>
                <p:nvPr/>
              </p:nvPicPr>
              <p:blipFill>
                <a:blip r:embed="rId20"/>
                <a:srcRect l="5817" t="15757" r="6416" b="21288"/>
                <a:stretch>
                  <a:fillRect/>
                </a:stretch>
              </p:blipFill>
              <p:spPr>
                <a:xfrm>
                  <a:off x="150970" y="938932"/>
                  <a:ext cx="1143002" cy="292881"/>
                </a:xfrm>
                <a:prstGeom prst="rect">
                  <a:avLst/>
                </a:prstGeom>
                <a:ln w="12700" cap="flat">
                  <a:noFill/>
                  <a:miter lim="400000"/>
                </a:ln>
                <a:effectLst/>
              </p:spPr>
            </p:pic>
            <p:grpSp>
              <p:nvGrpSpPr>
                <p:cNvPr id="119" name="Group 119"/>
                <p:cNvGrpSpPr/>
                <p:nvPr/>
              </p:nvGrpSpPr>
              <p:grpSpPr>
                <a:xfrm>
                  <a:off x="67270" y="1295508"/>
                  <a:ext cx="1310403" cy="408350"/>
                  <a:chOff x="0" y="0"/>
                  <a:chExt cx="1310402" cy="408349"/>
                </a:xfrm>
              </p:grpSpPr>
              <p:pic>
                <p:nvPicPr>
                  <p:cNvPr id="117" name="image23.png"/>
                  <p:cNvPicPr>
                    <a:picLocks noChangeAspect="1"/>
                  </p:cNvPicPr>
                  <p:nvPr/>
                </p:nvPicPr>
                <p:blipFill>
                  <a:blip r:embed="rId21"/>
                  <a:stretch>
                    <a:fillRect/>
                  </a:stretch>
                </p:blipFill>
                <p:spPr>
                  <a:xfrm>
                    <a:off x="-1" y="38834"/>
                    <a:ext cx="791891" cy="330681"/>
                  </a:xfrm>
                  <a:prstGeom prst="rect">
                    <a:avLst/>
                  </a:prstGeom>
                  <a:ln w="12700" cap="flat">
                    <a:noFill/>
                    <a:miter lim="400000"/>
                  </a:ln>
                  <a:effectLst/>
                </p:spPr>
              </p:pic>
              <p:pic>
                <p:nvPicPr>
                  <p:cNvPr id="118" name="image24.png"/>
                  <p:cNvPicPr>
                    <a:picLocks noChangeAspect="1"/>
                  </p:cNvPicPr>
                  <p:nvPr/>
                </p:nvPicPr>
                <p:blipFill>
                  <a:blip r:embed="rId22"/>
                  <a:srcRect l="30496" t="9570" r="30312" b="26981"/>
                  <a:stretch>
                    <a:fillRect/>
                  </a:stretch>
                </p:blipFill>
                <p:spPr>
                  <a:xfrm>
                    <a:off x="906825" y="0"/>
                    <a:ext cx="403578" cy="408350"/>
                  </a:xfrm>
                  <a:prstGeom prst="rect">
                    <a:avLst/>
                  </a:prstGeom>
                  <a:ln w="12700" cap="flat">
                    <a:noFill/>
                    <a:miter lim="400000"/>
                  </a:ln>
                  <a:effectLst/>
                </p:spPr>
              </p:pic>
            </p:grpSp>
            <p:pic>
              <p:nvPicPr>
                <p:cNvPr id="120" name="image25.png"/>
                <p:cNvPicPr>
                  <a:picLocks noChangeAspect="1"/>
                </p:cNvPicPr>
                <p:nvPr/>
              </p:nvPicPr>
              <p:blipFill>
                <a:blip r:embed="rId23"/>
                <a:stretch>
                  <a:fillRect/>
                </a:stretch>
              </p:blipFill>
              <p:spPr>
                <a:xfrm>
                  <a:off x="150971" y="1733884"/>
                  <a:ext cx="1143001" cy="338615"/>
                </a:xfrm>
                <a:prstGeom prst="rect">
                  <a:avLst/>
                </a:prstGeom>
                <a:ln w="12700" cap="flat">
                  <a:noFill/>
                  <a:miter lim="400000"/>
                </a:ln>
                <a:effectLst/>
              </p:spPr>
            </p:pic>
            <p:pic>
              <p:nvPicPr>
                <p:cNvPr id="121" name="image26.png"/>
                <p:cNvPicPr>
                  <a:picLocks noChangeAspect="1"/>
                </p:cNvPicPr>
                <p:nvPr/>
              </p:nvPicPr>
              <p:blipFill>
                <a:blip r:embed="rId24"/>
                <a:stretch>
                  <a:fillRect/>
                </a:stretch>
              </p:blipFill>
              <p:spPr>
                <a:xfrm>
                  <a:off x="219441" y="2092824"/>
                  <a:ext cx="1006061" cy="298659"/>
                </a:xfrm>
                <a:prstGeom prst="rect">
                  <a:avLst/>
                </a:prstGeom>
                <a:ln w="12700" cap="flat">
                  <a:noFill/>
                  <a:miter lim="400000"/>
                </a:ln>
                <a:effectLst/>
              </p:spPr>
            </p:pic>
            <p:pic>
              <p:nvPicPr>
                <p:cNvPr id="122" name="image27.png"/>
                <p:cNvPicPr>
                  <a:picLocks noChangeAspect="1"/>
                </p:cNvPicPr>
                <p:nvPr/>
              </p:nvPicPr>
              <p:blipFill>
                <a:blip r:embed="rId25"/>
                <a:stretch>
                  <a:fillRect/>
                </a:stretch>
              </p:blipFill>
              <p:spPr>
                <a:xfrm>
                  <a:off x="150971" y="2409354"/>
                  <a:ext cx="1143001" cy="360436"/>
                </a:xfrm>
                <a:prstGeom prst="rect">
                  <a:avLst/>
                </a:prstGeom>
                <a:ln w="12700" cap="flat">
                  <a:noFill/>
                  <a:miter lim="400000"/>
                </a:ln>
                <a:effectLst/>
              </p:spPr>
            </p:pic>
            <p:pic>
              <p:nvPicPr>
                <p:cNvPr id="123" name="image28.png"/>
                <p:cNvPicPr>
                  <a:picLocks noChangeAspect="1"/>
                </p:cNvPicPr>
                <p:nvPr/>
              </p:nvPicPr>
              <p:blipFill>
                <a:blip r:embed="rId26"/>
                <a:stretch>
                  <a:fillRect/>
                </a:stretch>
              </p:blipFill>
              <p:spPr>
                <a:xfrm>
                  <a:off x="150971" y="2769789"/>
                  <a:ext cx="1143001" cy="457201"/>
                </a:xfrm>
                <a:prstGeom prst="rect">
                  <a:avLst/>
                </a:prstGeom>
                <a:ln w="12700" cap="flat">
                  <a:noFill/>
                  <a:miter lim="400000"/>
                </a:ln>
                <a:effectLst/>
              </p:spPr>
            </p:pic>
            <p:pic>
              <p:nvPicPr>
                <p:cNvPr id="124" name="image29.png"/>
                <p:cNvPicPr>
                  <a:picLocks noChangeAspect="1"/>
                </p:cNvPicPr>
                <p:nvPr/>
              </p:nvPicPr>
              <p:blipFill>
                <a:blip r:embed="rId27"/>
                <a:stretch>
                  <a:fillRect/>
                </a:stretch>
              </p:blipFill>
              <p:spPr>
                <a:xfrm>
                  <a:off x="150971" y="3286455"/>
                  <a:ext cx="1143001" cy="239775"/>
                </a:xfrm>
                <a:prstGeom prst="rect">
                  <a:avLst/>
                </a:prstGeom>
                <a:ln w="12700" cap="flat">
                  <a:noFill/>
                  <a:miter lim="400000"/>
                </a:ln>
                <a:effectLst/>
              </p:spPr>
            </p:pic>
            <p:pic>
              <p:nvPicPr>
                <p:cNvPr id="125" name="image30.png"/>
                <p:cNvPicPr>
                  <a:picLocks noChangeAspect="1"/>
                </p:cNvPicPr>
                <p:nvPr/>
              </p:nvPicPr>
              <p:blipFill>
                <a:blip r:embed="rId28"/>
                <a:stretch>
                  <a:fillRect/>
                </a:stretch>
              </p:blipFill>
              <p:spPr>
                <a:xfrm>
                  <a:off x="150971" y="3565630"/>
                  <a:ext cx="1143001" cy="311728"/>
                </a:xfrm>
                <a:prstGeom prst="rect">
                  <a:avLst/>
                </a:prstGeom>
                <a:ln w="12700" cap="flat">
                  <a:noFill/>
                  <a:miter lim="400000"/>
                </a:ln>
                <a:effectLst/>
              </p:spPr>
            </p:pic>
            <p:grpSp>
              <p:nvGrpSpPr>
                <p:cNvPr id="128" name="Group 128"/>
                <p:cNvGrpSpPr/>
                <p:nvPr/>
              </p:nvGrpSpPr>
              <p:grpSpPr>
                <a:xfrm>
                  <a:off x="258728" y="3864214"/>
                  <a:ext cx="927487" cy="395897"/>
                  <a:chOff x="0" y="0"/>
                  <a:chExt cx="927486" cy="395896"/>
                </a:xfrm>
              </p:grpSpPr>
              <p:pic>
                <p:nvPicPr>
                  <p:cNvPr id="126" name="image31.png"/>
                  <p:cNvPicPr>
                    <a:picLocks noChangeAspect="1"/>
                  </p:cNvPicPr>
                  <p:nvPr/>
                </p:nvPicPr>
                <p:blipFill>
                  <a:blip r:embed="rId29"/>
                  <a:stretch>
                    <a:fillRect/>
                  </a:stretch>
                </p:blipFill>
                <p:spPr>
                  <a:xfrm>
                    <a:off x="0" y="0"/>
                    <a:ext cx="452453" cy="395897"/>
                  </a:xfrm>
                  <a:prstGeom prst="rect">
                    <a:avLst/>
                  </a:prstGeom>
                  <a:ln w="12700" cap="flat">
                    <a:noFill/>
                    <a:miter lim="400000"/>
                  </a:ln>
                  <a:effectLst/>
                </p:spPr>
              </p:pic>
              <p:pic>
                <p:nvPicPr>
                  <p:cNvPr id="127" name="image32.png"/>
                  <p:cNvPicPr>
                    <a:picLocks noChangeAspect="1"/>
                  </p:cNvPicPr>
                  <p:nvPr/>
                </p:nvPicPr>
                <p:blipFill>
                  <a:blip r:embed="rId30"/>
                  <a:stretch>
                    <a:fillRect/>
                  </a:stretch>
                </p:blipFill>
                <p:spPr>
                  <a:xfrm>
                    <a:off x="531026" y="18550"/>
                    <a:ext cx="396461" cy="358797"/>
                  </a:xfrm>
                  <a:prstGeom prst="rect">
                    <a:avLst/>
                  </a:prstGeom>
                  <a:ln w="12700" cap="flat">
                    <a:noFill/>
                    <a:miter lim="400000"/>
                  </a:ln>
                  <a:effectLst/>
                </p:spPr>
              </p:pic>
            </p:grpSp>
          </p:grpSp>
          <p:grpSp>
            <p:nvGrpSpPr>
              <p:cNvPr id="153" name="Group 153"/>
              <p:cNvGrpSpPr/>
              <p:nvPr/>
            </p:nvGrpSpPr>
            <p:grpSpPr>
              <a:xfrm>
                <a:off x="3117747" y="0"/>
                <a:ext cx="1185159" cy="4795990"/>
                <a:chOff x="0" y="0"/>
                <a:chExt cx="1185157" cy="4795989"/>
              </a:xfrm>
            </p:grpSpPr>
            <p:pic>
              <p:nvPicPr>
                <p:cNvPr id="130" name="image33.png"/>
                <p:cNvPicPr>
                  <a:picLocks noChangeAspect="1"/>
                </p:cNvPicPr>
                <p:nvPr/>
              </p:nvPicPr>
              <p:blipFill>
                <a:blip r:embed="rId31"/>
                <a:stretch>
                  <a:fillRect/>
                </a:stretch>
              </p:blipFill>
              <p:spPr>
                <a:xfrm>
                  <a:off x="104092" y="0"/>
                  <a:ext cx="976975" cy="463021"/>
                </a:xfrm>
                <a:prstGeom prst="rect">
                  <a:avLst/>
                </a:prstGeom>
                <a:ln w="12700" cap="flat">
                  <a:noFill/>
                  <a:miter lim="400000"/>
                </a:ln>
                <a:effectLst/>
              </p:spPr>
            </p:pic>
            <p:pic>
              <p:nvPicPr>
                <p:cNvPr id="131" name="image34.png"/>
                <p:cNvPicPr>
                  <a:picLocks noChangeAspect="1"/>
                </p:cNvPicPr>
                <p:nvPr/>
              </p:nvPicPr>
              <p:blipFill>
                <a:blip r:embed="rId32"/>
                <a:stretch>
                  <a:fillRect/>
                </a:stretch>
              </p:blipFill>
              <p:spPr>
                <a:xfrm>
                  <a:off x="21078" y="982971"/>
                  <a:ext cx="1143001" cy="318419"/>
                </a:xfrm>
                <a:prstGeom prst="rect">
                  <a:avLst/>
                </a:prstGeom>
                <a:ln w="12700" cap="flat">
                  <a:noFill/>
                  <a:miter lim="400000"/>
                </a:ln>
                <a:effectLst/>
              </p:spPr>
            </p:pic>
            <p:pic>
              <p:nvPicPr>
                <p:cNvPr id="132" name="image35.png"/>
                <p:cNvPicPr>
                  <a:picLocks noChangeAspect="1"/>
                </p:cNvPicPr>
                <p:nvPr/>
              </p:nvPicPr>
              <p:blipFill>
                <a:blip r:embed="rId33"/>
                <a:stretch>
                  <a:fillRect/>
                </a:stretch>
              </p:blipFill>
              <p:spPr>
                <a:xfrm>
                  <a:off x="21078" y="1354923"/>
                  <a:ext cx="1143001" cy="319470"/>
                </a:xfrm>
                <a:prstGeom prst="rect">
                  <a:avLst/>
                </a:prstGeom>
                <a:ln w="12700" cap="flat">
                  <a:noFill/>
                  <a:miter lim="400000"/>
                </a:ln>
                <a:effectLst/>
              </p:spPr>
            </p:pic>
            <p:pic>
              <p:nvPicPr>
                <p:cNvPr id="133" name="image36.png"/>
                <p:cNvPicPr>
                  <a:picLocks noChangeAspect="1"/>
                </p:cNvPicPr>
                <p:nvPr/>
              </p:nvPicPr>
              <p:blipFill>
                <a:blip r:embed="rId34"/>
                <a:stretch>
                  <a:fillRect/>
                </a:stretch>
              </p:blipFill>
              <p:spPr>
                <a:xfrm>
                  <a:off x="21078" y="1733197"/>
                  <a:ext cx="1143001" cy="209349"/>
                </a:xfrm>
                <a:prstGeom prst="rect">
                  <a:avLst/>
                </a:prstGeom>
                <a:ln w="12700" cap="flat">
                  <a:noFill/>
                  <a:miter lim="400000"/>
                </a:ln>
                <a:effectLst/>
              </p:spPr>
            </p:pic>
            <p:grpSp>
              <p:nvGrpSpPr>
                <p:cNvPr id="136" name="Group 136"/>
                <p:cNvGrpSpPr/>
                <p:nvPr/>
              </p:nvGrpSpPr>
              <p:grpSpPr>
                <a:xfrm>
                  <a:off x="43850" y="496277"/>
                  <a:ext cx="1097457" cy="457201"/>
                  <a:chOff x="0" y="0"/>
                  <a:chExt cx="1097455" cy="457199"/>
                </a:xfrm>
              </p:grpSpPr>
              <p:pic>
                <p:nvPicPr>
                  <p:cNvPr id="134" name="image37.png"/>
                  <p:cNvPicPr>
                    <a:picLocks noChangeAspect="1"/>
                  </p:cNvPicPr>
                  <p:nvPr/>
                </p:nvPicPr>
                <p:blipFill>
                  <a:blip r:embed="rId35"/>
                  <a:stretch>
                    <a:fillRect/>
                  </a:stretch>
                </p:blipFill>
                <p:spPr>
                  <a:xfrm>
                    <a:off x="-1" y="0"/>
                    <a:ext cx="468058" cy="457200"/>
                  </a:xfrm>
                  <a:prstGeom prst="rect">
                    <a:avLst/>
                  </a:prstGeom>
                  <a:ln w="12700" cap="flat">
                    <a:noFill/>
                    <a:miter lim="400000"/>
                  </a:ln>
                  <a:effectLst/>
                </p:spPr>
              </p:pic>
              <p:pic>
                <p:nvPicPr>
                  <p:cNvPr id="135" name="image38.png"/>
                  <p:cNvPicPr>
                    <a:picLocks noChangeAspect="1"/>
                  </p:cNvPicPr>
                  <p:nvPr/>
                </p:nvPicPr>
                <p:blipFill>
                  <a:blip r:embed="rId36"/>
                  <a:stretch>
                    <a:fillRect/>
                  </a:stretch>
                </p:blipFill>
                <p:spPr>
                  <a:xfrm>
                    <a:off x="540341" y="40164"/>
                    <a:ext cx="557115" cy="376871"/>
                  </a:xfrm>
                  <a:prstGeom prst="rect">
                    <a:avLst/>
                  </a:prstGeom>
                  <a:ln w="12700" cap="flat">
                    <a:noFill/>
                    <a:miter lim="400000"/>
                  </a:ln>
                  <a:effectLst/>
                </p:spPr>
              </p:pic>
            </p:grpSp>
            <p:pic>
              <p:nvPicPr>
                <p:cNvPr id="137" name="image39.png"/>
                <p:cNvPicPr>
                  <a:picLocks noChangeAspect="1"/>
                </p:cNvPicPr>
                <p:nvPr/>
              </p:nvPicPr>
              <p:blipFill>
                <a:blip r:embed="rId37"/>
                <a:stretch>
                  <a:fillRect/>
                </a:stretch>
              </p:blipFill>
              <p:spPr>
                <a:xfrm>
                  <a:off x="21078" y="2041138"/>
                  <a:ext cx="1143001" cy="162052"/>
                </a:xfrm>
                <a:prstGeom prst="rect">
                  <a:avLst/>
                </a:prstGeom>
                <a:ln w="12700" cap="flat">
                  <a:noFill/>
                  <a:miter lim="400000"/>
                </a:ln>
                <a:effectLst/>
              </p:spPr>
            </p:pic>
            <p:grpSp>
              <p:nvGrpSpPr>
                <p:cNvPr id="140" name="Group 140"/>
                <p:cNvGrpSpPr/>
                <p:nvPr/>
              </p:nvGrpSpPr>
              <p:grpSpPr>
                <a:xfrm>
                  <a:off x="-1" y="2226408"/>
                  <a:ext cx="1185159" cy="578946"/>
                  <a:chOff x="0" y="0"/>
                  <a:chExt cx="1185157" cy="578944"/>
                </a:xfrm>
              </p:grpSpPr>
              <p:pic>
                <p:nvPicPr>
                  <p:cNvPr id="138" name="image40.png"/>
                  <p:cNvPicPr>
                    <a:picLocks noChangeAspect="1"/>
                  </p:cNvPicPr>
                  <p:nvPr/>
                </p:nvPicPr>
                <p:blipFill>
                  <a:blip r:embed="rId38"/>
                  <a:stretch>
                    <a:fillRect/>
                  </a:stretch>
                </p:blipFill>
                <p:spPr>
                  <a:xfrm>
                    <a:off x="-1" y="0"/>
                    <a:ext cx="578946" cy="578945"/>
                  </a:xfrm>
                  <a:prstGeom prst="rect">
                    <a:avLst/>
                  </a:prstGeom>
                  <a:ln w="12700" cap="flat">
                    <a:noFill/>
                    <a:miter lim="400000"/>
                  </a:ln>
                  <a:effectLst/>
                </p:spPr>
              </p:pic>
              <p:pic>
                <p:nvPicPr>
                  <p:cNvPr id="139" name="image41.png"/>
                  <p:cNvPicPr>
                    <a:picLocks noChangeAspect="1"/>
                  </p:cNvPicPr>
                  <p:nvPr/>
                </p:nvPicPr>
                <p:blipFill>
                  <a:blip r:embed="rId39"/>
                  <a:srcRect l="13793" t="26451" r="9880" b="31309"/>
                  <a:stretch>
                    <a:fillRect/>
                  </a:stretch>
                </p:blipFill>
                <p:spPr>
                  <a:xfrm>
                    <a:off x="521144" y="105741"/>
                    <a:ext cx="664014" cy="367462"/>
                  </a:xfrm>
                  <a:prstGeom prst="rect">
                    <a:avLst/>
                  </a:prstGeom>
                  <a:ln w="12700" cap="flat">
                    <a:noFill/>
                    <a:miter lim="400000"/>
                  </a:ln>
                  <a:effectLst/>
                </p:spPr>
              </p:pic>
            </p:grpSp>
            <p:grpSp>
              <p:nvGrpSpPr>
                <p:cNvPr id="143" name="Group 143"/>
                <p:cNvGrpSpPr/>
                <p:nvPr/>
              </p:nvGrpSpPr>
              <p:grpSpPr>
                <a:xfrm>
                  <a:off x="111732" y="2802241"/>
                  <a:ext cx="961694" cy="457201"/>
                  <a:chOff x="0" y="0"/>
                  <a:chExt cx="961693" cy="457199"/>
                </a:xfrm>
              </p:grpSpPr>
              <p:pic>
                <p:nvPicPr>
                  <p:cNvPr id="141" name="image42.png"/>
                  <p:cNvPicPr>
                    <a:picLocks noChangeAspect="1"/>
                  </p:cNvPicPr>
                  <p:nvPr/>
                </p:nvPicPr>
                <p:blipFill>
                  <a:blip r:embed="rId40"/>
                  <a:stretch>
                    <a:fillRect/>
                  </a:stretch>
                </p:blipFill>
                <p:spPr>
                  <a:xfrm>
                    <a:off x="0" y="0"/>
                    <a:ext cx="372738" cy="457200"/>
                  </a:xfrm>
                  <a:prstGeom prst="rect">
                    <a:avLst/>
                  </a:prstGeom>
                  <a:ln w="12700" cap="flat">
                    <a:noFill/>
                    <a:miter lim="400000"/>
                  </a:ln>
                  <a:effectLst/>
                </p:spPr>
              </p:pic>
              <p:pic>
                <p:nvPicPr>
                  <p:cNvPr id="142" name="image43.png"/>
                  <p:cNvPicPr>
                    <a:picLocks noChangeAspect="1"/>
                  </p:cNvPicPr>
                  <p:nvPr/>
                </p:nvPicPr>
                <p:blipFill>
                  <a:blip r:embed="rId41"/>
                  <a:stretch>
                    <a:fillRect/>
                  </a:stretch>
                </p:blipFill>
                <p:spPr>
                  <a:xfrm>
                    <a:off x="572226" y="0"/>
                    <a:ext cx="389468" cy="457200"/>
                  </a:xfrm>
                  <a:prstGeom prst="rect">
                    <a:avLst/>
                  </a:prstGeom>
                  <a:ln w="12700" cap="flat">
                    <a:noFill/>
                    <a:miter lim="400000"/>
                  </a:ln>
                  <a:effectLst/>
                </p:spPr>
              </p:pic>
            </p:grpSp>
            <p:grpSp>
              <p:nvGrpSpPr>
                <p:cNvPr id="146" name="Group 146"/>
                <p:cNvGrpSpPr/>
                <p:nvPr/>
              </p:nvGrpSpPr>
              <p:grpSpPr>
                <a:xfrm>
                  <a:off x="167638" y="3329254"/>
                  <a:ext cx="849882" cy="457201"/>
                  <a:chOff x="0" y="0"/>
                  <a:chExt cx="849880" cy="457199"/>
                </a:xfrm>
              </p:grpSpPr>
              <p:pic>
                <p:nvPicPr>
                  <p:cNvPr id="144" name="image44.png"/>
                  <p:cNvPicPr>
                    <a:picLocks noChangeAspect="1"/>
                  </p:cNvPicPr>
                  <p:nvPr/>
                </p:nvPicPr>
                <p:blipFill>
                  <a:blip r:embed="rId42"/>
                  <a:stretch>
                    <a:fillRect/>
                  </a:stretch>
                </p:blipFill>
                <p:spPr>
                  <a:xfrm>
                    <a:off x="-1" y="0"/>
                    <a:ext cx="463353" cy="457200"/>
                  </a:xfrm>
                  <a:prstGeom prst="rect">
                    <a:avLst/>
                  </a:prstGeom>
                  <a:ln w="12700" cap="flat">
                    <a:noFill/>
                    <a:miter lim="400000"/>
                  </a:ln>
                  <a:effectLst/>
                </p:spPr>
              </p:pic>
              <p:pic>
                <p:nvPicPr>
                  <p:cNvPr id="145" name="image45.png"/>
                  <p:cNvPicPr>
                    <a:picLocks noChangeAspect="1"/>
                  </p:cNvPicPr>
                  <p:nvPr/>
                </p:nvPicPr>
                <p:blipFill>
                  <a:blip r:embed="rId43"/>
                  <a:stretch>
                    <a:fillRect/>
                  </a:stretch>
                </p:blipFill>
                <p:spPr>
                  <a:xfrm>
                    <a:off x="513250" y="0"/>
                    <a:ext cx="336631" cy="457200"/>
                  </a:xfrm>
                  <a:prstGeom prst="rect">
                    <a:avLst/>
                  </a:prstGeom>
                  <a:ln w="12700" cap="flat">
                    <a:noFill/>
                    <a:miter lim="400000"/>
                  </a:ln>
                  <a:effectLst/>
                </p:spPr>
              </p:pic>
            </p:grpSp>
            <p:grpSp>
              <p:nvGrpSpPr>
                <p:cNvPr id="149" name="Group 149"/>
                <p:cNvGrpSpPr/>
                <p:nvPr/>
              </p:nvGrpSpPr>
              <p:grpSpPr>
                <a:xfrm>
                  <a:off x="169538" y="4466353"/>
                  <a:ext cx="846082" cy="329637"/>
                  <a:chOff x="0" y="0"/>
                  <a:chExt cx="846080" cy="329635"/>
                </a:xfrm>
              </p:grpSpPr>
              <p:pic>
                <p:nvPicPr>
                  <p:cNvPr id="147" name="image46.png"/>
                  <p:cNvPicPr>
                    <a:picLocks noChangeAspect="1"/>
                  </p:cNvPicPr>
                  <p:nvPr/>
                </p:nvPicPr>
                <p:blipFill>
                  <a:blip r:embed="rId44"/>
                  <a:stretch>
                    <a:fillRect/>
                  </a:stretch>
                </p:blipFill>
                <p:spPr>
                  <a:xfrm>
                    <a:off x="0" y="0"/>
                    <a:ext cx="446728" cy="329636"/>
                  </a:xfrm>
                  <a:prstGeom prst="rect">
                    <a:avLst/>
                  </a:prstGeom>
                  <a:ln w="12700" cap="flat">
                    <a:noFill/>
                    <a:miter lim="400000"/>
                  </a:ln>
                  <a:effectLst/>
                </p:spPr>
              </p:pic>
              <p:pic>
                <p:nvPicPr>
                  <p:cNvPr id="148" name="image47.png"/>
                  <p:cNvPicPr>
                    <a:picLocks noChangeAspect="1"/>
                  </p:cNvPicPr>
                  <p:nvPr/>
                </p:nvPicPr>
                <p:blipFill>
                  <a:blip r:embed="rId45"/>
                  <a:stretch>
                    <a:fillRect/>
                  </a:stretch>
                </p:blipFill>
                <p:spPr>
                  <a:xfrm>
                    <a:off x="516443" y="0"/>
                    <a:ext cx="329638" cy="329636"/>
                  </a:xfrm>
                  <a:prstGeom prst="rect">
                    <a:avLst/>
                  </a:prstGeom>
                  <a:ln w="12700" cap="flat">
                    <a:noFill/>
                    <a:miter lim="400000"/>
                  </a:ln>
                  <a:effectLst/>
                </p:spPr>
              </p:pic>
            </p:grpSp>
            <p:grpSp>
              <p:nvGrpSpPr>
                <p:cNvPr id="152" name="Group 152"/>
                <p:cNvGrpSpPr/>
                <p:nvPr/>
              </p:nvGrpSpPr>
              <p:grpSpPr>
                <a:xfrm>
                  <a:off x="74927" y="3891938"/>
                  <a:ext cx="1035303" cy="542797"/>
                  <a:chOff x="0" y="0"/>
                  <a:chExt cx="1035302" cy="542795"/>
                </a:xfrm>
              </p:grpSpPr>
              <p:pic>
                <p:nvPicPr>
                  <p:cNvPr id="150" name="image48.png"/>
                  <p:cNvPicPr>
                    <a:picLocks noChangeAspect="1"/>
                  </p:cNvPicPr>
                  <p:nvPr/>
                </p:nvPicPr>
                <p:blipFill>
                  <a:blip r:embed="rId46"/>
                  <a:srcRect l="10112" t="23379" r="69936" b="13948"/>
                  <a:stretch>
                    <a:fillRect/>
                  </a:stretch>
                </p:blipFill>
                <p:spPr>
                  <a:xfrm>
                    <a:off x="0" y="7309"/>
                    <a:ext cx="463772" cy="535487"/>
                  </a:xfrm>
                  <a:prstGeom prst="rect">
                    <a:avLst/>
                  </a:prstGeom>
                  <a:ln w="12700" cap="flat">
                    <a:noFill/>
                    <a:miter lim="400000"/>
                  </a:ln>
                  <a:effectLst/>
                </p:spPr>
              </p:pic>
              <p:pic>
                <p:nvPicPr>
                  <p:cNvPr id="151" name="image49.png"/>
                  <p:cNvPicPr>
                    <a:picLocks noChangeAspect="1"/>
                  </p:cNvPicPr>
                  <p:nvPr/>
                </p:nvPicPr>
                <p:blipFill>
                  <a:blip r:embed="rId47"/>
                  <a:srcRect l="8843" t="13334" r="7171" b="4826"/>
                  <a:stretch>
                    <a:fillRect/>
                  </a:stretch>
                </p:blipFill>
                <p:spPr>
                  <a:xfrm>
                    <a:off x="566116" y="0"/>
                    <a:ext cx="469187" cy="457200"/>
                  </a:xfrm>
                  <a:prstGeom prst="rect">
                    <a:avLst/>
                  </a:prstGeom>
                  <a:ln w="12700" cap="flat">
                    <a:noFill/>
                    <a:miter lim="400000"/>
                  </a:ln>
                  <a:effectLst/>
                </p:spPr>
              </p:pic>
            </p:grpSp>
          </p:grpSp>
          <p:pic>
            <p:nvPicPr>
              <p:cNvPr id="154" name="Screen Shot 2016-01-24 at 3.37.38 PM.png"/>
              <p:cNvPicPr>
                <a:picLocks noChangeAspect="1"/>
              </p:cNvPicPr>
              <p:nvPr/>
            </p:nvPicPr>
            <p:blipFill>
              <a:blip r:embed="rId48"/>
              <a:stretch>
                <a:fillRect/>
              </a:stretch>
            </p:blipFill>
            <p:spPr>
              <a:xfrm>
                <a:off x="136535" y="3649844"/>
                <a:ext cx="1185159" cy="455831"/>
              </a:xfrm>
              <a:prstGeom prst="rect">
                <a:avLst/>
              </a:prstGeom>
              <a:ln w="12700" cap="flat">
                <a:noFill/>
                <a:miter lim="400000"/>
              </a:ln>
              <a:effectLst/>
            </p:spPr>
          </p:pic>
        </p:grpSp>
        <p:pic>
          <p:nvPicPr>
            <p:cNvPr id="156" name="Screen Shot 2016-02-09 at 10.01.03 PM.png"/>
            <p:cNvPicPr>
              <a:picLocks noChangeAspect="1"/>
            </p:cNvPicPr>
            <p:nvPr/>
          </p:nvPicPr>
          <p:blipFill>
            <a:blip r:embed="rId49"/>
            <a:stretch>
              <a:fillRect/>
            </a:stretch>
          </p:blipFill>
          <p:spPr>
            <a:xfrm>
              <a:off x="1843449" y="35420"/>
              <a:ext cx="997507" cy="486180"/>
            </a:xfrm>
            <a:prstGeom prst="rect">
              <a:avLst/>
            </a:prstGeom>
            <a:ln w="12700" cap="flat">
              <a:noFill/>
              <a:miter lim="400000"/>
            </a:ln>
            <a:effectLst/>
          </p:spPr>
        </p:pic>
        <p:pic>
          <p:nvPicPr>
            <p:cNvPr id="157" name="Screen Shot 2016-02-09 at 10.01.22 PM.png"/>
            <p:cNvPicPr>
              <a:picLocks noChangeAspect="1"/>
            </p:cNvPicPr>
            <p:nvPr/>
          </p:nvPicPr>
          <p:blipFill>
            <a:blip r:embed="rId50"/>
            <a:srcRect/>
            <a:stretch>
              <a:fillRect/>
            </a:stretch>
          </p:blipFill>
          <p:spPr>
            <a:xfrm>
              <a:off x="76471" y="120741"/>
              <a:ext cx="1262945" cy="254001"/>
            </a:xfrm>
            <a:prstGeom prst="rect">
              <a:avLst/>
            </a:prstGeom>
            <a:ln w="12700" cap="flat">
              <a:noFill/>
              <a:miter lim="400000"/>
            </a:ln>
            <a:effectLst/>
          </p:spPr>
        </p:pic>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84" name="Shape 84"/>
          <p:cNvSpPr>
            <a:spLocks noGrp="1"/>
          </p:cNvSpPr>
          <p:nvPr>
            <p:ph type="title"/>
          </p:nvPr>
        </p:nvSpPr>
        <p:spPr>
          <a:prstGeom prst="rect">
            <a:avLst/>
          </a:prstGeom>
        </p:spPr>
        <p:txBody>
          <a:bodyPr/>
          <a:lstStyle/>
          <a:p>
            <a:r>
              <a:rPr lang="en-US" dirty="0"/>
              <a:t>Create, Alter, and Drop Tables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Alter, and Drop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 usually has an interactive, graphical tool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create and manage tables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set table properties like column definitions and constraints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Using SQL, programmatically:</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TABLE</a:t>
            </a:r>
            <a:r>
              <a:rPr lang="en-US" sz="1400" dirty="0">
                <a:latin typeface="Verdana" panose="020B0604030504040204" pitchFamily="34" charset="0"/>
                <a:ea typeface="Verdana" panose="020B0604030504040204" pitchFamily="34" charset="0"/>
                <a:cs typeface="Courier New" panose="02070309020205020404" pitchFamily="49" charset="0"/>
              </a:rPr>
              <a:t>: create a new table</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ALTER TABLE</a:t>
            </a:r>
            <a:r>
              <a:rPr lang="en-US" sz="1400" dirty="0">
                <a:latin typeface="Verdana" panose="020B0604030504040204" pitchFamily="34" charset="0"/>
                <a:ea typeface="Verdana" panose="020B0604030504040204" pitchFamily="34" charset="0"/>
                <a:cs typeface="Courier New" panose="02070309020205020404" pitchFamily="49" charset="0"/>
              </a:rPr>
              <a:t>: change an existing table's structure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DROP TABLE</a:t>
            </a:r>
            <a:r>
              <a:rPr lang="en-US" sz="1400" dirty="0">
                <a:latin typeface="Verdana" panose="020B0604030504040204" pitchFamily="34" charset="0"/>
                <a:ea typeface="Verdana" panose="020B0604030504040204" pitchFamily="34" charset="0"/>
                <a:cs typeface="Courier New" panose="02070309020205020404" pitchFamily="49" charset="0"/>
              </a:rPr>
              <a:t>: deletes a table and its data</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TEMPORARY TABLE</a:t>
            </a:r>
            <a:r>
              <a:rPr lang="en-US" sz="1400" dirty="0">
                <a:latin typeface="Verdana" panose="020B0604030504040204" pitchFamily="34" charset="0"/>
                <a:ea typeface="Verdana" panose="020B0604030504040204" pitchFamily="34" charset="0"/>
                <a:cs typeface="Courier New" panose="02070309020205020404" pitchFamily="49" charset="0"/>
              </a:rPr>
              <a:t>: creates a table that the DBMS deletes  automatically once it’s not being used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TABLE AS</a:t>
            </a:r>
            <a:r>
              <a:rPr lang="en-US" sz="1400" dirty="0">
                <a:latin typeface="Verdana" panose="020B0604030504040204" pitchFamily="34" charset="0"/>
                <a:ea typeface="Verdana" panose="020B0604030504040204" pitchFamily="34" charset="0"/>
                <a:cs typeface="Courier New" panose="02070309020205020404" pitchFamily="49" charset="0"/>
              </a:rPr>
              <a:t>: creates a new table from an existing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does </a:t>
            </a:r>
            <a:r>
              <a:rPr lang="en-US" sz="1800" i="1" dirty="0">
                <a:latin typeface="Verdana" panose="020B0604030504040204" pitchFamily="34" charset="0"/>
                <a:ea typeface="Verdana" panose="020B0604030504040204" pitchFamily="34" charset="0"/>
                <a:cs typeface="Courier New" panose="02070309020205020404" pitchFamily="49" charset="0"/>
              </a:rPr>
              <a:t>not</a:t>
            </a:r>
            <a:r>
              <a:rPr lang="en-US" sz="1800" dirty="0">
                <a:latin typeface="Verdana" panose="020B0604030504040204" pitchFamily="34" charset="0"/>
                <a:ea typeface="Verdana" panose="020B0604030504040204" pitchFamily="34" charset="0"/>
                <a:cs typeface="Courier New" panose="02070309020205020404" pitchFamily="49" charset="0"/>
              </a:rPr>
              <a:t> return a result for table statements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Some DBMSs display a message about whether it ran successfully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You can always look at the table structure to see the effect of the statement </a:t>
            </a: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95574258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84" name="Shape 84"/>
          <p:cNvSpPr>
            <a:spLocks noGrp="1"/>
          </p:cNvSpPr>
          <p:nvPr>
            <p:ph type="title"/>
          </p:nvPr>
        </p:nvSpPr>
        <p:spPr>
          <a:prstGeom prst="rect">
            <a:avLst/>
          </a:prstGeom>
        </p:spPr>
        <p:txBody>
          <a:bodyPr/>
          <a:lstStyle/>
          <a:p>
            <a:r>
              <a:rPr lang="en-US" dirty="0"/>
              <a:t>Creating Tables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Creating Tables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Before creating a table and writing any SQL, spend time normalizing tables as well as defining relationships and constraints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relational database is made up of a collection of one or more tables</a:t>
            </a:r>
            <a:endParaRPr lang="en-US" sz="22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table and column names must follow the rules for SQL identifiers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data type of each column must have a data type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Character, numeric, datetime, etc.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column can have a default value set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Nullability, keys, and the values allowed are </a:t>
            </a:r>
            <a:r>
              <a:rPr lang="en-US" sz="1800" i="1" dirty="0">
                <a:latin typeface="Verdana" panose="020B0604030504040204" pitchFamily="34" charset="0"/>
                <a:ea typeface="Verdana" panose="020B0604030504040204" pitchFamily="34" charset="0"/>
                <a:cs typeface="Courier New" panose="02070309020205020404" pitchFamily="49" charset="0"/>
              </a:rPr>
              <a:t>constraints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61153827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84" name="Shape 84"/>
          <p:cNvSpPr>
            <a:spLocks noGrp="1"/>
          </p:cNvSpPr>
          <p:nvPr>
            <p:ph type="title"/>
          </p:nvPr>
        </p:nvSpPr>
        <p:spPr>
          <a:prstGeom prst="rect">
            <a:avLst/>
          </a:prstGeom>
        </p:spPr>
        <p:txBody>
          <a:bodyPr/>
          <a:lstStyle/>
          <a:p>
            <a:r>
              <a:rPr lang="en-US" dirty="0"/>
              <a:t>CREATE TABLE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CREATE TABLE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generates a new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column definition specifies a column name, a data type, and any column constraints (optional)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constraints are listed after the last column definition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best practice is to put the column definition and table constraint on its own line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a:t>
            </a:r>
            <a:r>
              <a:rPr lang="en-US" sz="1800" dirty="0" err="1">
                <a:latin typeface="Courier New" panose="02070309020205020404" pitchFamily="49" charset="0"/>
                <a:ea typeface="Verdana" panose="020B0604030504040204" pitchFamily="34" charset="0"/>
                <a:cs typeface="Courier New" panose="02070309020205020404" pitchFamily="49" charset="0"/>
              </a:rPr>
              <a:t>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column1 data_type1 [col_constraints1],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column2 data_type2 [col_constraints2],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 table_constraint1]</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 table_constraint2]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3423539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84" name="Shape 84"/>
          <p:cNvSpPr>
            <a:spLocks noGrp="1"/>
          </p:cNvSpPr>
          <p:nvPr>
            <p:ph type="title"/>
          </p:nvPr>
        </p:nvSpPr>
        <p:spPr>
          <a:prstGeom prst="rect">
            <a:avLst/>
          </a:prstGeom>
        </p:spPr>
        <p:txBody>
          <a:bodyPr/>
          <a:lstStyle/>
          <a:p>
            <a:r>
              <a:rPr lang="en-US" dirty="0"/>
              <a:t>Real-Life Example: CREATE TABLE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Real-Life Example: CREATE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Create a table called titles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CHAR(3)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VARCHAR(40)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type       VARCHAR(10)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CHAR(3)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pages      INTEGER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price      DECIMAL(5,2),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sales      INTEGER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pubdate</a:t>
            </a:r>
            <a:r>
              <a:rPr lang="en-US" sz="1800" dirty="0">
                <a:latin typeface="Courier New" panose="02070309020205020404" pitchFamily="49" charset="0"/>
                <a:ea typeface="Verdana" panose="020B0604030504040204" pitchFamily="34" charset="0"/>
                <a:cs typeface="Courier New" panose="02070309020205020404" pitchFamily="49" charset="0"/>
              </a:rPr>
              <a:t>    DATE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contract   SMALLINT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862211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84" name="Shape 84"/>
          <p:cNvSpPr>
            <a:spLocks noGrp="1"/>
          </p:cNvSpPr>
          <p:nvPr>
            <p:ph type="title"/>
          </p:nvPr>
        </p:nvSpPr>
        <p:spPr>
          <a:prstGeom prst="rect">
            <a:avLst/>
          </a:prstGeom>
        </p:spPr>
        <p:txBody>
          <a:bodyPr/>
          <a:lstStyle/>
          <a:p>
            <a:r>
              <a:rPr lang="en-US" dirty="0"/>
              <a:t>Tips for Creating a Table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Tips for Creating a Table</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generates an error if you create a table with a name that already exists in that database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Always use </a:t>
            </a:r>
            <a:r>
              <a:rPr lang="en-US" sz="1400" dirty="0">
                <a:latin typeface="Courier New" panose="02070309020205020404" pitchFamily="49" charset="0"/>
                <a:ea typeface="Verdana" panose="020B0604030504040204" pitchFamily="34" charset="0"/>
                <a:cs typeface="Courier New" panose="02070309020205020404" pitchFamily="49" charset="0"/>
              </a:rPr>
              <a:t>DROP TABLE</a:t>
            </a:r>
            <a:r>
              <a:rPr lang="en-US" sz="1400" dirty="0">
                <a:latin typeface="Verdana" panose="020B0604030504040204" pitchFamily="34" charset="0"/>
                <a:ea typeface="Verdana" panose="020B0604030504040204" pitchFamily="34" charset="0"/>
                <a:cs typeface="Courier New" panose="02070309020205020404" pitchFamily="49" charset="0"/>
              </a:rPr>
              <a:t> first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table is empty at first, with zero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to add data to the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By default columns allow nulls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ALTER TABLE</a:t>
            </a:r>
            <a:r>
              <a:rPr lang="en-US" sz="1800" dirty="0">
                <a:latin typeface="Verdana" panose="020B0604030504040204" pitchFamily="34" charset="0"/>
                <a:ea typeface="Verdana" panose="020B0604030504040204" pitchFamily="34" charset="0"/>
                <a:cs typeface="Courier New" panose="02070309020205020404" pitchFamily="49" charset="0"/>
              </a:rPr>
              <a:t> changes the structure of an existing table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 AS</a:t>
            </a:r>
            <a:r>
              <a:rPr lang="en-US" sz="1800" dirty="0">
                <a:latin typeface="Verdana" panose="020B0604030504040204" pitchFamily="34" charset="0"/>
                <a:ea typeface="Verdana" panose="020B0604030504040204" pitchFamily="34" charset="0"/>
                <a:cs typeface="Courier New" panose="02070309020205020404" pitchFamily="49" charset="0"/>
              </a:rPr>
              <a:t> creates a table using the structure and data of an already existing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Microsoft SQL Server, use the data type </a:t>
            </a:r>
            <a:r>
              <a:rPr lang="en-US" sz="1800" dirty="0">
                <a:latin typeface="Courier New" panose="02070309020205020404" pitchFamily="49" charset="0"/>
                <a:ea typeface="Verdana" panose="020B0604030504040204" pitchFamily="34" charset="0"/>
                <a:cs typeface="Courier New" panose="02070309020205020404" pitchFamily="49" charset="0"/>
              </a:rPr>
              <a:t>DATETIME</a:t>
            </a:r>
            <a:r>
              <a:rPr lang="en-US" sz="1800" dirty="0">
                <a:latin typeface="Verdana" panose="020B0604030504040204" pitchFamily="34" charset="0"/>
                <a:ea typeface="Verdana" panose="020B0604030504040204" pitchFamily="34" charset="0"/>
                <a:cs typeface="Courier New" panose="02070309020205020404" pitchFamily="49" charset="0"/>
              </a:rPr>
              <a:t> instead of </a:t>
            </a:r>
            <a:r>
              <a:rPr lang="en-US" sz="1800" dirty="0">
                <a:latin typeface="Courier New" panose="02070309020205020404" pitchFamily="49" charset="0"/>
                <a:ea typeface="Verdana" panose="020B0604030504040204" pitchFamily="34" charset="0"/>
                <a:cs typeface="Courier New" panose="02070309020205020404" pitchFamily="49" charset="0"/>
              </a:rPr>
              <a:t>DATE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58700012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84" name="Shape 84"/>
          <p:cNvSpPr>
            <a:spLocks noGrp="1"/>
          </p:cNvSpPr>
          <p:nvPr>
            <p:ph type="title"/>
          </p:nvPr>
        </p:nvSpPr>
        <p:spPr>
          <a:prstGeom prst="rect">
            <a:avLst/>
          </a:prstGeom>
        </p:spPr>
        <p:txBody>
          <a:bodyPr/>
          <a:lstStyle/>
          <a:p>
            <a:r>
              <a:rPr lang="en-US" dirty="0"/>
              <a:t>Table Constraints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Table Constraints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Constraints are rules for the values that are allowed in columns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uses the rules to enforce the integrity of the data in the database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There are two types of constraints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column constraint provides a condition for a column and goes into the column definition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table constraint applies a condition to multiple columns in a table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Use a table constraint to constrain more than one 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Some constraints can either be for columns or tables depending on context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primary key with one column can be a column or table constraint, with more than one column is a table constraint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Best practice: give your constraints names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change or delete a named constraint with </a:t>
            </a:r>
            <a:r>
              <a:rPr lang="en-US" sz="1400" dirty="0">
                <a:latin typeface="Courier New" panose="02070309020205020404" pitchFamily="49" charset="0"/>
                <a:ea typeface="Verdana" panose="020B0604030504040204" pitchFamily="34" charset="0"/>
                <a:cs typeface="Courier New" panose="02070309020205020404" pitchFamily="49" charset="0"/>
              </a:rPr>
              <a:t>ALTER TABLE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Constraint names get displayed in warnings, error messages, and logs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automatically names them with a random series of characters if you don’t name them</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93365037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84" name="Shape 84"/>
          <p:cNvSpPr>
            <a:spLocks noGrp="1"/>
          </p:cNvSpPr>
          <p:nvPr>
            <p:ph type="title"/>
          </p:nvPr>
        </p:nvSpPr>
        <p:spPr>
          <a:prstGeom prst="rect">
            <a:avLst/>
          </a:prstGeom>
        </p:spPr>
        <p:txBody>
          <a:bodyPr/>
          <a:lstStyle/>
          <a:p>
            <a:r>
              <a:rPr lang="en-US" dirty="0"/>
              <a:t>Constraint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Constraint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NOT NULL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Nulls are not allowed in the column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PRIMARY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Sets the primary-key column(s) in the table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FOREIGN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Sets the foreign-key column(s) in the table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UNIQUE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Prevents the column from having duplicate values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CHECK</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Limits the values allowed in a column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Uses Boolean expressions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Name your constraint by putting </a:t>
            </a: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i="1"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800" dirty="0">
                <a:latin typeface="Verdana" panose="020B0604030504040204" pitchFamily="34" charset="0"/>
                <a:ea typeface="Verdana" panose="020B0604030504040204" pitchFamily="34" charset="0"/>
                <a:cs typeface="Courier New" panose="02070309020205020404" pitchFamily="49" charset="0"/>
              </a:rPr>
              <a:t> before your constraint definition </a:t>
            </a:r>
          </a:p>
          <a:p>
            <a:pPr lvl="2">
              <a:defRPr sz="1800"/>
            </a:pPr>
            <a:r>
              <a:rPr lang="en-US" sz="1400" i="1" dirty="0" err="1">
                <a:latin typeface="Courier New" panose="02070309020205020404" pitchFamily="49" charset="0"/>
                <a:ea typeface="Verdana" panose="020B0604030504040204" pitchFamily="34" charset="0"/>
                <a:cs typeface="Courier New" panose="02070309020205020404" pitchFamily="49" charset="0"/>
              </a:rPr>
              <a:t>constraint_name</a:t>
            </a:r>
            <a:r>
              <a:rPr lang="en-US" sz="1400" dirty="0">
                <a:latin typeface="Verdana" panose="020B0604030504040204" pitchFamily="34" charset="0"/>
                <a:ea typeface="Verdana" panose="020B0604030504040204" pitchFamily="34" charset="0"/>
                <a:cs typeface="Courier New" panose="02070309020205020404" pitchFamily="49" charset="0"/>
              </a:rPr>
              <a:t> is the name of the constraint and is unique within a table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3331049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84" name="Shape 84"/>
          <p:cNvSpPr>
            <a:spLocks noGrp="1"/>
          </p:cNvSpPr>
          <p:nvPr>
            <p:ph type="title"/>
          </p:nvPr>
        </p:nvSpPr>
        <p:spPr>
          <a:prstGeom prst="rect">
            <a:avLst/>
          </a:prstGeom>
        </p:spPr>
        <p:txBody>
          <a:bodyPr/>
          <a:lstStyle/>
          <a:p>
            <a:r>
              <a:rPr lang="en-US" dirty="0"/>
              <a:t>NULL and NOT NULL</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NULL and NOT NULL</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Nullability</a:t>
            </a:r>
            <a:r>
              <a:rPr lang="en-US" sz="1800" dirty="0">
                <a:latin typeface="Verdana" panose="020B0604030504040204" pitchFamily="34" charset="0"/>
                <a:ea typeface="Verdana" panose="020B0604030504040204" pitchFamily="34" charset="0"/>
                <a:cs typeface="Courier New" panose="02070309020205020404" pitchFamily="49" charset="0"/>
              </a:rPr>
              <a:t> is whether a column's rows can contain null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Determines whether values are required or optional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 is not a value itself, but represents the fact that no value has been entered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missing or unknown value, rather than that the value is zero or empty string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Nulls are </a:t>
            </a:r>
            <a:r>
              <a:rPr lang="en-US" sz="1400" i="1" dirty="0">
                <a:latin typeface="Verdana" panose="020B0604030504040204" pitchFamily="34" charset="0"/>
                <a:ea typeface="Verdana" panose="020B0604030504040204" pitchFamily="34" charset="0"/>
                <a:cs typeface="Courier New" panose="02070309020205020404" pitchFamily="49" charset="0"/>
              </a:rPr>
              <a:t>no</a:t>
            </a:r>
            <a:r>
              <a:rPr lang="en-US" sz="1400" dirty="0">
                <a:latin typeface="Verdana" panose="020B0604030504040204" pitchFamily="34" charset="0"/>
                <a:ea typeface="Verdana" panose="020B0604030504040204" pitchFamily="34" charset="0"/>
                <a:cs typeface="Courier New" panose="02070309020205020404" pitchFamily="49" charset="0"/>
              </a:rPr>
              <a:t> data type and can go in any column allowing nulls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keyword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Set a nullability constraint with </a:t>
            </a:r>
            <a:r>
              <a:rPr lang="en-US" sz="1800" dirty="0">
                <a:latin typeface="Courier New" panose="02070309020205020404" pitchFamily="49" charset="0"/>
                <a:ea typeface="Verdana" panose="020B0604030504040204" pitchFamily="34" charset="0"/>
                <a:cs typeface="Courier New" panose="02070309020205020404" pitchFamily="49" charset="0"/>
              </a:rPr>
              <a:t>NOT NULL</a:t>
            </a:r>
            <a:r>
              <a:rPr lang="en-US" sz="1800" dirty="0">
                <a:latin typeface="Verdana" panose="020B0604030504040204" pitchFamily="34" charset="0"/>
                <a:ea typeface="Verdana" panose="020B0604030504040204" pitchFamily="34" charset="0"/>
                <a:cs typeface="Courier New" panose="02070309020205020404" pitchFamily="49" charset="0"/>
              </a:rPr>
              <a:t> in the column definition of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Best practice: avoid allowing nulls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Maintains data integrity by ensuring that data must have a value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doesn't insert or update a row when a non-nullable column has a null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r>
              <a:rPr lang="en-US" sz="1400" dirty="0">
                <a:latin typeface="Verdana" panose="020B0604030504040204" pitchFamily="34" charset="0"/>
                <a:ea typeface="Verdana" panose="020B0604030504040204" pitchFamily="34" charset="0"/>
                <a:cs typeface="Courier New" panose="02070309020205020404" pitchFamily="49" charset="0"/>
              </a:rPr>
              <a:t> constraint can’t be used with nullable columns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a row is inserted but has no value for a column that allows null values, the DBMS puts in a null unless there's a </a:t>
            </a:r>
            <a:r>
              <a:rPr lang="en-US" sz="1400" dirty="0">
                <a:latin typeface="Courier New" panose="02070309020205020404" pitchFamily="49" charset="0"/>
                <a:ea typeface="Verdana" panose="020B0604030504040204" pitchFamily="34" charset="0"/>
                <a:cs typeface="Courier New" panose="02070309020205020404" pitchFamily="49" charset="0"/>
              </a:rPr>
              <a:t>DEFAULT</a:t>
            </a:r>
            <a:r>
              <a:rPr lang="en-US" sz="1400" dirty="0">
                <a:latin typeface="Verdana" panose="020B0604030504040204" pitchFamily="34" charset="0"/>
                <a:ea typeface="Verdana" panose="020B0604030504040204" pitchFamily="34" charset="0"/>
                <a:cs typeface="Courier New" panose="02070309020205020404" pitchFamily="49" charset="0"/>
              </a:rPr>
              <a:t> clause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98170416"/>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84" name="Shape 84"/>
          <p:cNvSpPr>
            <a:spLocks noGrp="1"/>
          </p:cNvSpPr>
          <p:nvPr>
            <p:ph type="title"/>
          </p:nvPr>
        </p:nvSpPr>
        <p:spPr>
          <a:prstGeom prst="rect">
            <a:avLst/>
          </a:prstGeom>
        </p:spPr>
        <p:txBody>
          <a:bodyPr/>
          <a:lstStyle/>
          <a:p>
            <a:r>
              <a:rPr lang="en-US" dirty="0"/>
              <a:t>Real-Life Example: NOT NULL</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Real-Life Example: NOT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Any column not explicitly set to </a:t>
            </a:r>
            <a:r>
              <a:rPr lang="en-US" sz="1800" dirty="0">
                <a:latin typeface="Courier New" panose="02070309020205020404" pitchFamily="49" charset="0"/>
                <a:ea typeface="Verdana" panose="020B0604030504040204" pitchFamily="34" charset="0"/>
                <a:cs typeface="Courier New" panose="02070309020205020404" pitchFamily="49" charset="0"/>
              </a:rPr>
              <a:t>NOT NULL</a:t>
            </a:r>
            <a:r>
              <a:rPr lang="en-US" sz="1800" dirty="0">
                <a:latin typeface="Verdana" panose="020B0604030504040204" pitchFamily="34" charset="0"/>
                <a:ea typeface="Verdana" panose="020B0604030504040204" pitchFamily="34" charset="0"/>
                <a:cs typeface="Courier New" panose="02070309020205020404" pitchFamily="49" charset="0"/>
              </a:rPr>
              <a:t> defaults to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TABLE authors</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au_id</a:t>
            </a:r>
            <a:r>
              <a:rPr lang="en-US" sz="1400" dirty="0">
                <a:latin typeface="Courier New" panose="02070309020205020404" pitchFamily="49" charset="0"/>
                <a:ea typeface="Verdana" panose="020B0604030504040204" pitchFamily="34" charset="0"/>
                <a:cs typeface="Courier New" panose="02070309020205020404" pitchFamily="49" charset="0"/>
              </a:rPr>
              <a:t>    CHAR(3)     NOT NULL,</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au_fname</a:t>
            </a:r>
            <a:r>
              <a:rPr lang="en-US" sz="1400" dirty="0">
                <a:latin typeface="Courier New" panose="02070309020205020404" pitchFamily="49" charset="0"/>
                <a:ea typeface="Verdana" panose="020B0604030504040204" pitchFamily="34" charset="0"/>
                <a:cs typeface="Courier New" panose="02070309020205020404" pitchFamily="49" charset="0"/>
              </a:rPr>
              <a:t> VARCHAR(15) NOT NULL,</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phone    VARCHAR(12)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DBMS also lets you specify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for clarity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CREATE TABLE authors</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au_id</a:t>
            </a:r>
            <a:r>
              <a:rPr lang="en-US" sz="1400" dirty="0">
                <a:latin typeface="Courier New" panose="02070309020205020404" pitchFamily="49" charset="0"/>
                <a:ea typeface="Verdana" panose="020B0604030504040204" pitchFamily="34" charset="0"/>
                <a:cs typeface="Courier New" panose="02070309020205020404" pitchFamily="49" charset="0"/>
              </a:rPr>
              <a:t>    CHAR(3)     NOT NULL,</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au_fname</a:t>
            </a:r>
            <a:r>
              <a:rPr lang="en-US" sz="1400" dirty="0">
                <a:latin typeface="Courier New" panose="02070309020205020404" pitchFamily="49" charset="0"/>
                <a:ea typeface="Verdana" panose="020B0604030504040204" pitchFamily="34" charset="0"/>
                <a:cs typeface="Courier New" panose="02070309020205020404" pitchFamily="49" charset="0"/>
              </a:rPr>
              <a:t> VARCHAR(15) NOT NULL,</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  phone    VARCHAR(12) NULL        ,</a:t>
            </a:r>
          </a:p>
          <a:p>
            <a:pPr marL="762000" lvl="2" indent="0">
              <a:buNone/>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flipH="1">
            <a:off x="8963994" y="860944"/>
            <a:ext cx="4571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5832144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84" name="Shape 84"/>
          <p:cNvSpPr>
            <a:spLocks noGrp="1"/>
          </p:cNvSpPr>
          <p:nvPr>
            <p:ph type="title"/>
          </p:nvPr>
        </p:nvSpPr>
        <p:spPr>
          <a:prstGeom prst="rect">
            <a:avLst/>
          </a:prstGeom>
        </p:spPr>
        <p:txBody>
          <a:bodyPr/>
          <a:lstStyle/>
          <a:p>
            <a:r>
              <a:rPr lang="en-US" dirty="0"/>
              <a:t>Tips with NULL and NOT NULL</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Tips with NULL and NOT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When you insert a row into a table, provide values for columns that prohibit nulls and have no default value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authors(</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VALUES('Bob', 'Loblaw');</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quote the keyword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or else it will become the string 'NULL'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treats an empty string ('') as null</a:t>
            </a:r>
          </a:p>
        </p:txBody>
      </p:sp>
      <p:sp>
        <p:nvSpPr>
          <p:cNvPr id="86" name="Shape 86"/>
          <p:cNvSpPr/>
          <p:nvPr/>
        </p:nvSpPr>
        <p:spPr>
          <a:xfrm flipH="1">
            <a:off x="8963994" y="860944"/>
            <a:ext cx="4571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2627620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RDBMSs</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84" name="Shape 84"/>
          <p:cNvSpPr>
            <a:spLocks noGrp="1"/>
          </p:cNvSpPr>
          <p:nvPr>
            <p:ph type="title"/>
          </p:nvPr>
        </p:nvSpPr>
        <p:spPr>
          <a:prstGeom prst="rect">
            <a:avLst/>
          </a:prstGeom>
        </p:spPr>
        <p:txBody>
          <a:bodyPr/>
          <a:lstStyle/>
          <a:p>
            <a:r>
              <a:rPr lang="en-US" dirty="0"/>
              <a:t>Set Default Values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Set Default Values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DEFAULT </a:t>
            </a:r>
            <a:r>
              <a:rPr lang="en-US" sz="1800" i="1" dirty="0">
                <a:latin typeface="Courier New" panose="02070309020205020404" pitchFamily="49" charset="0"/>
                <a:ea typeface="Verdana" panose="020B0604030504040204" pitchFamily="34" charset="0"/>
                <a:cs typeface="Courier New" panose="02070309020205020404" pitchFamily="49" charset="0"/>
              </a:rPr>
              <a:t>expr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default is the value that your DBMS assigns to a column if you leave off the value for the column when inserting a row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default value applies to one 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keyword </a:t>
            </a:r>
            <a:r>
              <a:rPr lang="en-US" sz="1800" dirty="0">
                <a:latin typeface="Courier New" panose="02070309020205020404" pitchFamily="49" charset="0"/>
                <a:ea typeface="Verdana" panose="020B0604030504040204" pitchFamily="34" charset="0"/>
                <a:cs typeface="Courier New" panose="02070309020205020404" pitchFamily="49" charset="0"/>
              </a:rPr>
              <a:t>DEFAULT</a:t>
            </a:r>
            <a:r>
              <a:rPr lang="en-US" sz="1800" dirty="0">
                <a:latin typeface="Verdana" panose="020B0604030504040204" pitchFamily="34" charset="0"/>
                <a:ea typeface="Verdana" panose="020B0604030504040204" pitchFamily="34" charset="0"/>
                <a:cs typeface="Courier New" panose="02070309020205020404" pitchFamily="49" charset="0"/>
              </a:rPr>
              <a:t> in a </a:t>
            </a: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column definition to set a default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be any expression that evaluates to a constant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Must have the same data type or be able to be converted to the same type as its column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Make sure the column is long enough to hold the default value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you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 row with no value, and the column has no </a:t>
            </a:r>
            <a:r>
              <a:rPr lang="en-US" sz="1800" dirty="0">
                <a:latin typeface="Courier New" panose="02070309020205020404" pitchFamily="49" charset="0"/>
                <a:ea typeface="Verdana" panose="020B0604030504040204" pitchFamily="34" charset="0"/>
                <a:cs typeface="Courier New" panose="02070309020205020404" pitchFamily="49" charset="0"/>
              </a:rPr>
              <a:t>DEFAULT</a:t>
            </a:r>
            <a:r>
              <a:rPr lang="en-US" sz="1800" dirty="0">
                <a:latin typeface="Verdana" panose="020B0604030504040204" pitchFamily="34" charset="0"/>
                <a:ea typeface="Verdana" panose="020B0604030504040204" pitchFamily="34" charset="0"/>
                <a:cs typeface="Courier New" panose="02070309020205020404" pitchFamily="49" charset="0"/>
              </a:rPr>
              <a:t> and is </a:t>
            </a:r>
            <a:r>
              <a:rPr lang="en-US" sz="1800" dirty="0">
                <a:latin typeface="Courier New" panose="02070309020205020404" pitchFamily="49" charset="0"/>
                <a:ea typeface="Verdana" panose="020B0604030504040204" pitchFamily="34" charset="0"/>
                <a:cs typeface="Courier New" panose="02070309020205020404" pitchFamily="49" charset="0"/>
              </a:rPr>
              <a:t>NOT NULL</a:t>
            </a:r>
            <a:r>
              <a:rPr lang="en-US" sz="1800" dirty="0">
                <a:latin typeface="Verdana" panose="020B0604030504040204" pitchFamily="34" charset="0"/>
                <a:ea typeface="Verdana" panose="020B0604030504040204" pitchFamily="34" charset="0"/>
                <a:cs typeface="Courier New" panose="02070309020205020404" pitchFamily="49" charset="0"/>
              </a:rPr>
              <a:t>, a DBMS will either not add the row, or assign a default value based on the column’s date type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Such as zero to non-nullable columns without defaults whose data type is numeric</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6631308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84" name="Shape 84"/>
          <p:cNvSpPr>
            <a:spLocks noGrp="1"/>
          </p:cNvSpPr>
          <p:nvPr>
            <p:ph type="title"/>
          </p:nvPr>
        </p:nvSpPr>
        <p:spPr>
          <a:prstGeom prst="rect">
            <a:avLst/>
          </a:prstGeom>
        </p:spPr>
        <p:txBody>
          <a:bodyPr/>
          <a:lstStyle/>
          <a:p>
            <a:r>
              <a:rPr lang="en-US" dirty="0"/>
              <a:t>DBMS Specific Rules About Default</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Specific Rules About Default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a:t>
            </a:r>
            <a:r>
              <a:rPr lang="en-US" sz="1800" dirty="0">
                <a:latin typeface="Courier New" panose="02070309020205020404" pitchFamily="49" charset="0"/>
                <a:ea typeface="Verdana" panose="020B0604030504040204" pitchFamily="34" charset="0"/>
                <a:cs typeface="Courier New" panose="02070309020205020404" pitchFamily="49" charset="0"/>
              </a:rPr>
              <a:t>DATETIME</a:t>
            </a:r>
            <a:r>
              <a:rPr lang="en-US" sz="1800" dirty="0">
                <a:latin typeface="Verdana" panose="020B0604030504040204" pitchFamily="34" charset="0"/>
                <a:ea typeface="Verdana" panose="020B0604030504040204" pitchFamily="34" charset="0"/>
                <a:cs typeface="Courier New" panose="02070309020205020404" pitchFamily="49" charset="0"/>
              </a:rPr>
              <a:t> instead of </a:t>
            </a:r>
            <a:r>
              <a:rPr lang="en-US" sz="1800" dirty="0">
                <a:latin typeface="Courier New" panose="02070309020205020404" pitchFamily="49" charset="0"/>
                <a:ea typeface="Verdana" panose="020B0604030504040204" pitchFamily="34" charset="0"/>
                <a:cs typeface="Courier New" panose="02070309020205020404" pitchFamily="49" charset="0"/>
              </a:rPr>
              <a:t>DATE</a:t>
            </a:r>
            <a:r>
              <a:rPr lang="en-US" sz="1800" dirty="0">
                <a:latin typeface="Verdana" panose="020B0604030504040204" pitchFamily="34" charset="0"/>
                <a:ea typeface="Verdana" panose="020B0604030504040204" pitchFamily="34" charset="0"/>
                <a:cs typeface="Courier New" panose="02070309020205020404" pitchFamily="49" charset="0"/>
              </a:rPr>
              <a:t> in Microsoft SQL Server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GETDATE()</a:t>
            </a:r>
            <a:r>
              <a:rPr lang="en-US" sz="1800" dirty="0">
                <a:latin typeface="Verdana" panose="020B0604030504040204" pitchFamily="34" charset="0"/>
                <a:ea typeface="Verdana" panose="020B0604030504040204" pitchFamily="34" charset="0"/>
                <a:cs typeface="Courier New" panose="02070309020205020404" pitchFamily="49" charset="0"/>
              </a:rPr>
              <a:t> returns the system date instead of </a:t>
            </a:r>
            <a:r>
              <a:rPr lang="en-US" sz="1800" dirty="0">
                <a:latin typeface="Courier New" panose="02070309020205020404" pitchFamily="49" charset="0"/>
                <a:ea typeface="Verdana" panose="020B0604030504040204" pitchFamily="34" charset="0"/>
                <a:cs typeface="Courier New" panose="02070309020205020404" pitchFamily="49" charset="0"/>
              </a:rPr>
              <a:t>CURRENT_DATE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 Oracle, </a:t>
            </a:r>
            <a:r>
              <a:rPr lang="en-US" sz="1800" dirty="0">
                <a:latin typeface="Courier New" panose="02070309020205020404" pitchFamily="49" charset="0"/>
                <a:ea typeface="Verdana" panose="020B0604030504040204" pitchFamily="34" charset="0"/>
                <a:cs typeface="Courier New" panose="02070309020205020404" pitchFamily="49" charset="0"/>
              </a:rPr>
              <a:t>DEFAULT</a:t>
            </a:r>
            <a:r>
              <a:rPr lang="en-US" sz="1800" dirty="0">
                <a:latin typeface="Verdana" panose="020B0604030504040204" pitchFamily="34" charset="0"/>
                <a:ea typeface="Verdana" panose="020B0604030504040204" pitchFamily="34" charset="0"/>
                <a:cs typeface="Courier New" panose="02070309020205020404" pitchFamily="49" charset="0"/>
              </a:rPr>
              <a:t> goes after the data type and before all column constraints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a:t>
            </a:r>
            <a:r>
              <a:rPr lang="en-US" sz="1400" dirty="0">
                <a:latin typeface="Courier New" panose="02070309020205020404" pitchFamily="49" charset="0"/>
                <a:ea typeface="Verdana" panose="020B0604030504040204" pitchFamily="34" charset="0"/>
                <a:cs typeface="Courier New" panose="02070309020205020404" pitchFamily="49" charset="0"/>
              </a:rPr>
              <a:t>SYSDATE</a:t>
            </a:r>
            <a:r>
              <a:rPr lang="en-US" sz="1400" dirty="0">
                <a:latin typeface="Verdana" panose="020B0604030504040204" pitchFamily="34" charset="0"/>
                <a:ea typeface="Verdana" panose="020B0604030504040204" pitchFamily="34" charset="0"/>
                <a:cs typeface="Courier New" panose="02070309020205020404" pitchFamily="49" charset="0"/>
              </a:rPr>
              <a:t> instead of </a:t>
            </a:r>
            <a:r>
              <a:rPr lang="en-US" sz="1400" dirty="0">
                <a:latin typeface="Courier New" panose="02070309020205020404" pitchFamily="49" charset="0"/>
                <a:ea typeface="Verdana" panose="020B0604030504040204" pitchFamily="34" charset="0"/>
                <a:cs typeface="Courier New" panose="02070309020205020404" pitchFamily="49" charset="0"/>
              </a:rPr>
              <a:t>CURRENT_DATE</a:t>
            </a:r>
            <a:r>
              <a:rPr lang="en-US" sz="1400" dirty="0">
                <a:latin typeface="Verdana" panose="020B0604030504040204" pitchFamily="34" charset="0"/>
                <a:ea typeface="Verdana" panose="020B0604030504040204" pitchFamily="34" charset="0"/>
                <a:cs typeface="Courier New" panose="02070309020205020404" pitchFamily="49" charset="0"/>
              </a:rPr>
              <a:t> in Oracle 8i and earlier</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7755744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84" name="Shape 84"/>
          <p:cNvSpPr>
            <a:spLocks noGrp="1"/>
          </p:cNvSpPr>
          <p:nvPr>
            <p:ph type="title"/>
          </p:nvPr>
        </p:nvSpPr>
        <p:spPr>
          <a:prstGeom prst="rect">
            <a:avLst/>
          </a:prstGeom>
        </p:spPr>
        <p:txBody>
          <a:bodyPr/>
          <a:lstStyle/>
          <a:p>
            <a:r>
              <a:rPr lang="en-US" dirty="0"/>
              <a:t>INSERT</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INSERT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adds new rows to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Insert a row by using column </a:t>
            </a:r>
            <a:r>
              <a:rPr lang="en-US" sz="1800" i="1" dirty="0">
                <a:latin typeface="Verdana" panose="020B0604030504040204" pitchFamily="34" charset="0"/>
                <a:ea typeface="Verdana" panose="020B0604030504040204" pitchFamily="34" charset="0"/>
                <a:cs typeface="Courier New" panose="02070309020205020404" pitchFamily="49" charset="0"/>
              </a:rPr>
              <a:t>positions</a:t>
            </a:r>
            <a:r>
              <a:rPr lang="en-US" sz="1800" dirty="0">
                <a:latin typeface="Verdana" panose="020B0604030504040204" pitchFamily="34" charset="0"/>
                <a:ea typeface="Verdana" panose="020B0604030504040204" pitchFamily="34" charset="0"/>
                <a:cs typeface="Courier New" panose="02070309020205020404" pitchFamily="49" charset="0"/>
              </a:rPr>
              <a:t> with </a:t>
            </a:r>
            <a:r>
              <a:rPr lang="en-US" sz="1800" dirty="0">
                <a:latin typeface="Courier New" panose="02070309020205020404" pitchFamily="49" charset="0"/>
                <a:ea typeface="Verdana" panose="020B0604030504040204" pitchFamily="34" charset="0"/>
                <a:cs typeface="Courier New" panose="02070309020205020404" pitchFamily="49" charset="0"/>
              </a:rPr>
              <a:t>INSERT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Insert ordered values into a new row in the same order as the columns in the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Specify values to insert into a table, adds one row to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Insert a row by using column </a:t>
            </a:r>
            <a:r>
              <a:rPr lang="en-US" sz="1800" i="1" dirty="0">
                <a:latin typeface="Verdana" panose="020B0604030504040204" pitchFamily="34" charset="0"/>
                <a:ea typeface="Verdana" panose="020B0604030504040204" pitchFamily="34" charset="0"/>
                <a:cs typeface="Courier New" panose="02070309020205020404" pitchFamily="49" charset="0"/>
              </a:rPr>
              <a:t>names</a:t>
            </a:r>
            <a:r>
              <a:rPr lang="en-US" sz="1800" dirty="0">
                <a:latin typeface="Verdana" panose="020B0604030504040204" pitchFamily="34" charset="0"/>
                <a:ea typeface="Verdana" panose="020B0604030504040204" pitchFamily="34" charset="0"/>
                <a:cs typeface="Courier New" panose="02070309020205020404" pitchFamily="49" charset="0"/>
              </a:rPr>
              <a:t> with </a:t>
            </a:r>
            <a:r>
              <a:rPr lang="en-US" sz="1800" dirty="0">
                <a:latin typeface="Courier New" panose="02070309020205020404" pitchFamily="49" charset="0"/>
                <a:ea typeface="Verdana" panose="020B0604030504040204" pitchFamily="34" charset="0"/>
                <a:cs typeface="Courier New" panose="02070309020205020404" pitchFamily="49" charset="0"/>
              </a:rPr>
              <a:t>INSERT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Name the column each value is inserted into in the new row</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code still works if table’s columns are reordered or added to</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Insert rows from one table into another table with </a:t>
            </a:r>
            <a:r>
              <a:rPr lang="en-US" sz="1800" dirty="0">
                <a:latin typeface="Courier New" panose="02070309020205020404" pitchFamily="49" charset="0"/>
                <a:ea typeface="Verdana" panose="020B0604030504040204" pitchFamily="34" charset="0"/>
                <a:cs typeface="Courier New" panose="02070309020205020404" pitchFamily="49" charset="0"/>
              </a:rPr>
              <a:t>INSERT SELECT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Choose rows from another table to insert into a table; it adds zero or more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inserted value must have the same data type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 must be implicitly convertible to the same type as its corresponding 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Adding rows to a table for the first time </a:t>
            </a:r>
            <a:r>
              <a:rPr lang="en-US" sz="1800" i="1" dirty="0">
                <a:latin typeface="Verdana" panose="020B0604030504040204" pitchFamily="34" charset="0"/>
                <a:ea typeface="Verdana" panose="020B0604030504040204" pitchFamily="34" charset="0"/>
                <a:cs typeface="Courier New" panose="02070309020205020404" pitchFamily="49" charset="0"/>
              </a:rPr>
              <a:t>populates the table</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6995028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84" name="Shape 84"/>
          <p:cNvSpPr>
            <a:spLocks noGrp="1"/>
          </p:cNvSpPr>
          <p:nvPr>
            <p:ph type="title"/>
          </p:nvPr>
        </p:nvSpPr>
        <p:spPr>
          <a:prstGeom prst="rect">
            <a:avLst/>
          </a:prstGeom>
        </p:spPr>
        <p:txBody>
          <a:bodyPr/>
          <a:lstStyle/>
          <a:p>
            <a:r>
              <a:rPr lang="en-US" dirty="0"/>
              <a:t>INSERT Using Column Position</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INSERT Using Column Position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a:t>
            </a: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by column position: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INSERT</a:t>
            </a:r>
            <a:r>
              <a:rPr lang="en-US" sz="1400" dirty="0">
                <a:latin typeface="Verdana" panose="020B0604030504040204" pitchFamily="34" charset="0"/>
                <a:ea typeface="Verdana" panose="020B0604030504040204" pitchFamily="34" charset="0"/>
                <a:cs typeface="Courier New" panose="02070309020205020404" pitchFamily="49" charset="0"/>
              </a:rPr>
              <a:t> the same the number of values as columns in the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List the values in the same order as the columns in table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This syntax adds one row to table inserting </a:t>
            </a:r>
            <a:r>
              <a:rPr lang="en-US" sz="1800" i="1" dirty="0">
                <a:latin typeface="Verdana" panose="020B0604030504040204" pitchFamily="34" charset="0"/>
                <a:ea typeface="Verdana" panose="020B0604030504040204" pitchFamily="34" charset="0"/>
                <a:cs typeface="Courier New" panose="02070309020205020404" pitchFamily="49" charset="0"/>
              </a:rPr>
              <a:t>value1</a:t>
            </a:r>
            <a:r>
              <a:rPr lang="en-US" sz="1800" dirty="0">
                <a:latin typeface="Verdana" panose="020B0604030504040204" pitchFamily="34" charset="0"/>
                <a:ea typeface="Verdana" panose="020B0604030504040204" pitchFamily="34" charset="0"/>
                <a:cs typeface="Courier New" panose="02070309020205020404" pitchFamily="49" charset="0"/>
              </a:rPr>
              <a:t> into the first column of </a:t>
            </a:r>
            <a:r>
              <a:rPr lang="en-US" sz="1800" i="1" dirty="0">
                <a:latin typeface="Verdana" panose="020B0604030504040204" pitchFamily="34"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in the new row and </a:t>
            </a:r>
            <a:r>
              <a:rPr lang="en-US" sz="1800" i="1" dirty="0">
                <a:latin typeface="Verdana" panose="020B0604030504040204" pitchFamily="34" charset="0"/>
                <a:ea typeface="Verdana" panose="020B0604030504040204" pitchFamily="34" charset="0"/>
                <a:cs typeface="Courier New" panose="02070309020205020404" pitchFamily="49" charset="0"/>
              </a:rPr>
              <a:t>value2</a:t>
            </a:r>
            <a:r>
              <a:rPr lang="en-US" sz="1800" dirty="0">
                <a:latin typeface="Verdana" panose="020B0604030504040204" pitchFamily="34" charset="0"/>
                <a:ea typeface="Verdana" panose="020B0604030504040204" pitchFamily="34" charset="0"/>
                <a:cs typeface="Courier New" panose="02070309020205020404" pitchFamily="49" charset="0"/>
              </a:rPr>
              <a:t> into the second column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 VALUES(value1, value2);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customers VALUES('A03', 'Bob', 'Loblaw');</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5563756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84" name="Shape 84"/>
          <p:cNvSpPr>
            <a:spLocks noGrp="1"/>
          </p:cNvSpPr>
          <p:nvPr>
            <p:ph type="title"/>
          </p:nvPr>
        </p:nvSpPr>
        <p:spPr>
          <a:prstGeom prst="rect">
            <a:avLst/>
          </a:prstGeom>
        </p:spPr>
        <p:txBody>
          <a:bodyPr/>
          <a:lstStyle/>
          <a:p>
            <a:r>
              <a:rPr lang="en-US" dirty="0"/>
              <a:t>INSERT Using Column Name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INSERT Using Column Name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It is more explicit to list column names in the same order as they appear in the table </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Columns can be listed in any order regardless of order in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values must match the order the column names are listed in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You don't need to fill all columns this way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DBMS will fill unmentioned columns with the default value or null, as long as it's nullable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col1, col2</a:t>
            </a:r>
            <a:r>
              <a:rPr lang="en-US" sz="1800" dirty="0">
                <a:latin typeface="Courier New" panose="02070309020205020404" pitchFamily="49" charset="0"/>
                <a:ea typeface="Verdana" panose="020B0604030504040204" pitchFamily="34" charset="0"/>
                <a:cs typeface="Courier New" panose="02070309020205020404" pitchFamily="49" charset="0"/>
              </a:rPr>
              <a:t>) VALUES(</a:t>
            </a:r>
            <a:r>
              <a:rPr lang="en-US" sz="1800" i="1" dirty="0">
                <a:latin typeface="Courier New" panose="02070309020205020404" pitchFamily="49" charset="0"/>
                <a:ea typeface="Verdana" panose="020B0604030504040204" pitchFamily="34" charset="0"/>
                <a:cs typeface="Courier New" panose="02070309020205020404" pitchFamily="49" charset="0"/>
              </a:rPr>
              <a:t>val1, val2</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 INTO customers (fname,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VALUES('Bob', 'Loblaw');</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78920833"/>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
        <p:nvSpPr>
          <p:cNvPr id="84" name="Shape 84"/>
          <p:cNvSpPr>
            <a:spLocks noGrp="1"/>
          </p:cNvSpPr>
          <p:nvPr>
            <p:ph type="title"/>
          </p:nvPr>
        </p:nvSpPr>
        <p:spPr>
          <a:prstGeom prst="rect">
            <a:avLst/>
          </a:prstGeom>
        </p:spPr>
        <p:txBody>
          <a:bodyPr/>
          <a:lstStyle/>
          <a:p>
            <a:r>
              <a:rPr lang="en-US" dirty="0"/>
              <a:t>Exercise: Creating Tables (1/2)</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81000" lvl="1" indent="0">
              <a:buNone/>
              <a:defRPr sz="1800"/>
            </a:pPr>
            <a:r>
              <a:rPr lang="en-US" sz="1800" b="1" dirty="0">
                <a:latin typeface="Verdana" panose="020B0604030504040204" pitchFamily="34" charset="0"/>
                <a:ea typeface="Verdana" panose="020B0604030504040204" pitchFamily="34" charset="0"/>
                <a:cs typeface="Courier New" panose="02070309020205020404" pitchFamily="49" charset="0"/>
              </a:rPr>
              <a:t>The answers are in </a:t>
            </a:r>
            <a:r>
              <a:rPr lang="en-US" sz="1800" b="1" dirty="0" err="1">
                <a:latin typeface="Verdana" panose="020B0604030504040204" pitchFamily="34" charset="0"/>
                <a:ea typeface="Verdana" panose="020B0604030504040204" pitchFamily="34" charset="0"/>
                <a:cs typeface="Courier New" panose="02070309020205020404" pitchFamily="49" charset="0"/>
              </a:rPr>
              <a:t>soccerbooks.sql</a:t>
            </a:r>
            <a:r>
              <a:rPr lang="en-US" sz="1800" b="1" dirty="0">
                <a:latin typeface="Verdana" panose="020B0604030504040204" pitchFamily="34" charset="0"/>
                <a:ea typeface="Verdana" panose="020B0604030504040204" pitchFamily="34" charset="0"/>
                <a:cs typeface="Courier New" panose="02070309020205020404" pitchFamily="49" charset="0"/>
              </a:rPr>
              <a:t> and </a:t>
            </a:r>
            <a:r>
              <a:rPr lang="en-US" sz="1800" b="1" dirty="0" err="1">
                <a:latin typeface="Verdana" panose="020B0604030504040204" pitchFamily="34" charset="0"/>
                <a:ea typeface="Verdana" panose="020B0604030504040204" pitchFamily="34" charset="0"/>
                <a:cs typeface="Courier New" panose="02070309020205020404" pitchFamily="49" charset="0"/>
              </a:rPr>
              <a:t>newdb.sql</a:t>
            </a:r>
            <a:r>
              <a:rPr lang="en-US" sz="1800" b="1" dirty="0">
                <a:latin typeface="Verdana" panose="020B0604030504040204" pitchFamily="34" charset="0"/>
                <a:ea typeface="Verdana" panose="020B0604030504040204" pitchFamily="34" charset="0"/>
                <a:cs typeface="Courier New" panose="02070309020205020404" pitchFamily="49" charset="0"/>
              </a:rPr>
              <a:t>. </a:t>
            </a:r>
            <a:r>
              <a:rPr lang="en-US" sz="1800" b="1" dirty="0" err="1">
                <a:latin typeface="Verdana" panose="020B0604030504040204" pitchFamily="34" charset="0"/>
                <a:ea typeface="Verdana" panose="020B0604030504040204" pitchFamily="34" charset="0"/>
                <a:cs typeface="Courier New" panose="02070309020205020404" pitchFamily="49" charset="0"/>
              </a:rPr>
              <a:t>DBeaver</a:t>
            </a:r>
            <a:r>
              <a:rPr lang="en-US" sz="1800" b="1" dirty="0">
                <a:latin typeface="Verdana" panose="020B0604030504040204" pitchFamily="34" charset="0"/>
                <a:ea typeface="Verdana" panose="020B0604030504040204" pitchFamily="34" charset="0"/>
                <a:cs typeface="Courier New" panose="02070309020205020404" pitchFamily="49" charset="0"/>
              </a:rPr>
              <a:t> is a universal database tool that allows you to emulate different database managements systems. </a:t>
            </a:r>
            <a:r>
              <a:rPr lang="en-US" dirty="0">
                <a:hlinkClick r:id="rId3"/>
              </a:rPr>
              <a:t>https://dbeaver.io/</a:t>
            </a:r>
            <a:endParaRPr lang="en-US" sz="1800" b="1" dirty="0">
              <a:latin typeface="Verdana" panose="020B0604030504040204" pitchFamily="34" charset="0"/>
              <a:ea typeface="Verdana" panose="020B0604030504040204" pitchFamily="34" charset="0"/>
              <a:cs typeface="Courier New" panose="02070309020205020404" pitchFamily="49" charset="0"/>
            </a:endParaRP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authors</a:t>
            </a:r>
            <a:r>
              <a:rPr lang="en-US" sz="1800" dirty="0">
                <a:latin typeface="Verdana" panose="020B0604030504040204" pitchFamily="34" charset="0"/>
                <a:ea typeface="Verdana" panose="020B0604030504040204" pitchFamily="34" charset="0"/>
                <a:cs typeface="Courier New" panose="02070309020205020404" pitchFamily="49" charset="0"/>
              </a:rPr>
              <a:t>. It will have fields called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 phone, address, city, state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zip</a:t>
            </a:r>
            <a:r>
              <a:rPr lang="en-US" sz="1800" dirty="0">
                <a:latin typeface="Verdana" panose="020B0604030504040204" pitchFamily="34" charset="0"/>
                <a:ea typeface="Verdana" panose="020B0604030504040204" pitchFamily="34" charset="0"/>
                <a:cs typeface="Courier New" panose="02070309020205020404" pitchFamily="49" charset="0"/>
              </a:rPr>
              <a:t>. We will add to it in the next section.  </a:t>
            </a: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publishers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pub_name</a:t>
            </a:r>
            <a:r>
              <a:rPr lang="en-US" sz="1800" dirty="0">
                <a:latin typeface="Courier New" panose="02070309020205020404" pitchFamily="49" charset="0"/>
                <a:ea typeface="Verdana" panose="020B0604030504040204" pitchFamily="34" charset="0"/>
                <a:cs typeface="Courier New" panose="02070309020205020404" pitchFamily="49" charset="0"/>
              </a:rPr>
              <a:t>, city, state, </a:t>
            </a:r>
            <a:r>
              <a:rPr lang="en-US" sz="1800" dirty="0">
                <a:latin typeface="Verdana" panose="020B0604030504040204" pitchFamily="34" charset="0"/>
                <a:ea typeface="Verdana" panose="020B0604030504040204" pitchFamily="34" charset="0"/>
                <a:cs typeface="Courier New" panose="02070309020205020404" pitchFamily="49" charset="0"/>
              </a:rPr>
              <a:t>and </a:t>
            </a:r>
            <a:r>
              <a:rPr lang="en-US" sz="1800" dirty="0">
                <a:latin typeface="Courier New" panose="02070309020205020404" pitchFamily="49" charset="0"/>
                <a:ea typeface="Verdana" panose="020B0604030504040204" pitchFamily="34" charset="0"/>
                <a:cs typeface="Courier New" panose="02070309020205020404" pitchFamily="49" charset="0"/>
              </a:rPr>
              <a:t>country</a:t>
            </a:r>
            <a:r>
              <a:rPr lang="en-US" sz="1800" dirty="0">
                <a:latin typeface="Verdana" panose="020B0604030504040204" pitchFamily="34" charset="0"/>
                <a:ea typeface="Verdana" panose="020B0604030504040204" pitchFamily="34" charset="0"/>
                <a:cs typeface="Courier New" panose="02070309020205020404" pitchFamily="49" charset="0"/>
              </a:rPr>
              <a:t>. We will add to it in the next section. </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titles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type,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pages, price, sales, </a:t>
            </a:r>
            <a:r>
              <a:rPr lang="en-US" sz="1800" dirty="0" err="1">
                <a:latin typeface="Courier New" panose="02070309020205020404" pitchFamily="49" charset="0"/>
                <a:ea typeface="Verdana" panose="020B0604030504040204" pitchFamily="34" charset="0"/>
                <a:cs typeface="Courier New" panose="02070309020205020404" pitchFamily="49" charset="0"/>
              </a:rPr>
              <a:t>pubdate</a:t>
            </a:r>
            <a:r>
              <a:rPr lang="en-US" sz="1800" dirty="0">
                <a:latin typeface="Courier New" panose="02070309020205020404" pitchFamily="49" charset="0"/>
                <a:ea typeface="Verdana" panose="020B0604030504040204" pitchFamily="34" charset="0"/>
                <a:cs typeface="Courier New" panose="02070309020205020404" pitchFamily="49" charset="0"/>
              </a:rPr>
              <a:t>, contract.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 </a:t>
            </a:r>
          </a:p>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au_order</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royalty_share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 </a:t>
            </a:r>
          </a:p>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royalties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advance, </a:t>
            </a:r>
            <a:r>
              <a:rPr lang="en-US" sz="1800" dirty="0" err="1">
                <a:latin typeface="Courier New" panose="02070309020205020404" pitchFamily="49" charset="0"/>
                <a:ea typeface="Verdana" panose="020B0604030504040204" pitchFamily="34" charset="0"/>
                <a:cs typeface="Courier New" panose="02070309020205020404" pitchFamily="49" charset="0"/>
              </a:rPr>
              <a:t>royalty_rate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020683506"/>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84" name="Shape 84"/>
          <p:cNvSpPr>
            <a:spLocks noGrp="1"/>
          </p:cNvSpPr>
          <p:nvPr>
            <p:ph type="title"/>
          </p:nvPr>
        </p:nvSpPr>
        <p:spPr>
          <a:prstGeom prst="rect">
            <a:avLst/>
          </a:prstGeom>
        </p:spPr>
        <p:txBody>
          <a:bodyPr/>
          <a:lstStyle/>
          <a:p>
            <a:r>
              <a:rPr lang="en-US" dirty="0"/>
              <a:t>Exercise: Creating Tables (2/2)</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723900" lvl="1" indent="-342900">
              <a:buFont typeface="+mj-lt"/>
              <a:buAutoNum type="arabicPeriod" startAt="6"/>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create a table called </a:t>
            </a:r>
            <a:r>
              <a:rPr lang="en-US" sz="1800" dirty="0" err="1">
                <a:latin typeface="Courier New" panose="02070309020205020404" pitchFamily="49" charset="0"/>
                <a:ea typeface="Verdana" panose="020B0604030504040204" pitchFamily="34" charset="0"/>
                <a:cs typeface="Courier New" panose="02070309020205020404" pitchFamily="49" charset="0"/>
              </a:rPr>
              <a:t>au_orders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author1, author2, author3.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a:t>
            </a:r>
          </a:p>
          <a:p>
            <a:pPr marL="723900" lvl="1" indent="-342900">
              <a:buFont typeface="+mj-lt"/>
              <a:buAutoNum type="arabicPeriod" startAt="6"/>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dups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a:latin typeface="Courier New" panose="02070309020205020404" pitchFamily="49" charset="0"/>
                <a:ea typeface="Verdana" panose="020B0604030504040204" pitchFamily="34" charset="0"/>
                <a:cs typeface="Courier New" panose="02070309020205020404" pitchFamily="49" charset="0"/>
              </a:rPr>
              <a:t>id,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type, price.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a:t>
            </a:r>
          </a:p>
          <a:p>
            <a:pPr marL="723900" lvl="1" indent="-342900">
              <a:buFont typeface="+mj-lt"/>
              <a:buAutoNum type="arabicPeriod" startAt="6"/>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err="1">
                <a:latin typeface="Courier New" panose="02070309020205020404" pitchFamily="49" charset="0"/>
                <a:ea typeface="Verdana" panose="020B0604030504040204" pitchFamily="34" charset="0"/>
                <a:cs typeface="Courier New" panose="02070309020205020404" pitchFamily="49" charset="0"/>
              </a:rPr>
              <a:t>empsales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emp</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sales.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a:t>
            </a:r>
          </a:p>
          <a:p>
            <a:pPr marL="723900" lvl="1" indent="-342900">
              <a:buFont typeface="+mj-lt"/>
              <a:buAutoNum type="arabicPeriod" startAt="9"/>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err="1">
                <a:latin typeface="Courier New" panose="02070309020205020404" pitchFamily="49" charset="0"/>
                <a:ea typeface="Verdana" panose="020B0604030504040204" pitchFamily="34" charset="0"/>
                <a:cs typeface="Courier New" panose="02070309020205020404" pitchFamily="49" charset="0"/>
              </a:rPr>
              <a:t>roadtrip</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a:latin typeface="Courier New" panose="02070309020205020404" pitchFamily="49" charset="0"/>
                <a:ea typeface="Verdana" panose="020B0604030504040204" pitchFamily="34" charset="0"/>
                <a:cs typeface="Courier New" panose="02070309020205020404" pitchFamily="49" charset="0"/>
              </a:rPr>
              <a:t>seq, city, miles.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 </a:t>
            </a:r>
          </a:p>
          <a:p>
            <a:pPr marL="723900" lvl="1" indent="-342900">
              <a:buFont typeface="+mj-lt"/>
              <a:buAutoNum type="arabicPeriod" startAt="9"/>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a:latin typeface="Courier New" panose="02070309020205020404" pitchFamily="49" charset="0"/>
                <a:ea typeface="Verdana" panose="020B0604030504040204" pitchFamily="34" charset="0"/>
                <a:cs typeface="Courier New" panose="02070309020205020404" pitchFamily="49" charset="0"/>
              </a:rPr>
              <a:t>telephones</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au</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tel_type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tel_no</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 </a:t>
            </a:r>
          </a:p>
          <a:p>
            <a:pPr marL="723900" lvl="1" indent="-342900">
              <a:buFont typeface="+mj-lt"/>
              <a:buAutoNum type="arabicPeriod" startAt="9"/>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create a table called </a:t>
            </a:r>
            <a:r>
              <a:rPr lang="en-US" sz="1800" dirty="0" err="1">
                <a:latin typeface="Courier New" panose="02070309020205020404" pitchFamily="49" charset="0"/>
                <a:ea typeface="Verdana" panose="020B0604030504040204" pitchFamily="34" charset="0"/>
                <a:cs typeface="Courier New" panose="02070309020205020404" pitchFamily="49" charset="0"/>
              </a:rPr>
              <a:t>hier</a:t>
            </a:r>
            <a:r>
              <a:rPr lang="en-US" sz="1800" dirty="0">
                <a:latin typeface="Verdana" panose="020B0604030504040204" pitchFamily="34" charset="0"/>
                <a:ea typeface="Verdana" panose="020B0604030504040204" pitchFamily="34" charset="0"/>
                <a:cs typeface="Courier New" panose="02070309020205020404" pitchFamily="49" charset="0"/>
              </a:rPr>
              <a:t> with the following fields:  </a:t>
            </a:r>
            <a:r>
              <a:rPr lang="en-US" sz="1800" dirty="0" err="1">
                <a:latin typeface="Courier New" panose="02070309020205020404" pitchFamily="49" charset="0"/>
                <a:ea typeface="Verdana" panose="020B0604030504040204" pitchFamily="34" charset="0"/>
                <a:cs typeface="Courier New" panose="02070309020205020404" pitchFamily="49" charset="0"/>
              </a:rPr>
              <a:t>emp</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emp_title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boss_id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We will add to it in the next section.</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23900" lvl="1" indent="-342900">
              <a:buFont typeface="+mj-lt"/>
              <a:buAutoNum type="arabicPeriod" startAt="6"/>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89343299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SQL Datatypes</a:t>
            </a:r>
          </a:p>
        </p:txBody>
      </p:sp>
    </p:spTree>
    <p:extLst>
      <p:ext uri="{BB962C8B-B14F-4D97-AF65-F5344CB8AC3E}">
        <p14:creationId xmlns:p14="http://schemas.microsoft.com/office/powerpoint/2010/main" val="45663158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
        <p:nvSpPr>
          <p:cNvPr id="84" name="Shape 84"/>
          <p:cNvSpPr>
            <a:spLocks noGrp="1"/>
          </p:cNvSpPr>
          <p:nvPr>
            <p:ph type="title"/>
          </p:nvPr>
        </p:nvSpPr>
        <p:spPr>
          <a:prstGeom prst="rect">
            <a:avLst/>
          </a:prstGeom>
        </p:spPr>
        <p:txBody>
          <a:bodyPr/>
          <a:lstStyle/>
          <a:p>
            <a:r>
              <a:rPr lang="en-US" dirty="0"/>
              <a:t>Constructing an SQL Statement</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Constructing an SQL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Database designers must enforce SQL's relational model </a:t>
            </a:r>
          </a:p>
          <a:p>
            <a:pPr lvl="2">
              <a:defRPr sz="1800"/>
            </a:pPr>
            <a:r>
              <a:rPr lang="en-US" sz="1000" dirty="0">
                <a:latin typeface="Verdana" panose="020B0604030504040204" pitchFamily="34" charset="0"/>
                <a:ea typeface="Verdana" panose="020B0604030504040204" pitchFamily="34" charset="0"/>
                <a:cs typeface="Courier New" panose="02070309020205020404" pitchFamily="49" charset="0"/>
              </a:rPr>
              <a:t>Primary keys, which set the relational model, are optional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series of SQL statements in a program are run in order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SQL comments to describe what the program does and how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Ignored by the compiler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Single line comment starts with two hyphens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SQL statement is </a:t>
            </a:r>
            <a:r>
              <a:rPr lang="en-US" sz="1800" i="1" dirty="0">
                <a:latin typeface="Verdana" panose="020B0604030504040204" pitchFamily="34" charset="0"/>
                <a:ea typeface="Verdana" panose="020B0604030504040204" pitchFamily="34" charset="0"/>
                <a:cs typeface="Courier New" panose="02070309020205020404" pitchFamily="49" charset="0"/>
              </a:rPr>
              <a:t>tokens</a:t>
            </a:r>
            <a:r>
              <a:rPr lang="en-US" sz="1800" dirty="0">
                <a:latin typeface="Verdana" panose="020B0604030504040204" pitchFamily="34" charset="0"/>
                <a:ea typeface="Verdana" panose="020B0604030504040204" pitchFamily="34" charset="0"/>
                <a:cs typeface="Courier New" panose="02070309020205020404" pitchFamily="49" charset="0"/>
              </a:rPr>
              <a:t> such as keywords, identifiers, operators, literals (constants), and punctuation symbols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SQL statement has one or more clauses: a keyword that's required or optional, and must be given in a particular order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FROM</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WHERE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ORDER BY</a:t>
            </a:r>
            <a:r>
              <a:rPr lang="en-US" sz="1400" dirty="0">
                <a:latin typeface="Verdana" panose="020B0604030504040204" pitchFamily="34" charset="0"/>
                <a:ea typeface="Verdana" panose="020B0604030504040204" pitchFamily="34" charset="0"/>
                <a:cs typeface="Courier New" panose="02070309020205020404" pitchFamily="49" charset="0"/>
              </a:rPr>
              <a:t> are clauses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Identifiers name database objects like tables, columns, aliases, indexes, and views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End an SQL statement with a semicolon</a:t>
            </a: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2098432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84" name="Shape 84"/>
          <p:cNvSpPr>
            <a:spLocks noGrp="1"/>
          </p:cNvSpPr>
          <p:nvPr>
            <p:ph type="title"/>
          </p:nvPr>
        </p:nvSpPr>
        <p:spPr>
          <a:prstGeom prst="rect">
            <a:avLst/>
          </a:prstGeom>
        </p:spPr>
        <p:txBody>
          <a:bodyPr/>
          <a:lstStyle/>
          <a:p>
            <a:r>
              <a:rPr lang="en-US" dirty="0"/>
              <a:t>Common SQL Syntax Errors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Common SQL Syntax Errors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Forgotten semicolon to end the SQL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Misspelled keyword or identifier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Mismatched or unmatched parentheses or quotes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Clauses used in the wrong order</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Not using </a:t>
            </a:r>
            <a:r>
              <a:rPr lang="en-US" sz="1800" dirty="0">
                <a:latin typeface="Verdana" panose="020B0604030504040204" pitchFamily="34" charset="0"/>
                <a:ea typeface="Verdana" panose="020B0604030504040204" pitchFamily="34" charset="0"/>
                <a:cs typeface="Courier New" panose="02070309020205020404" pitchFamily="49" charset="0"/>
              </a:rPr>
              <a:t>single quotes for a string or datetime literal</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Using </a:t>
            </a:r>
            <a:r>
              <a:rPr lang="en-US" sz="1800" dirty="0">
                <a:latin typeface="Verdana" panose="020B0604030504040204" pitchFamily="34" charset="0"/>
                <a:ea typeface="Verdana" panose="020B0604030504040204" pitchFamily="34" charset="0"/>
                <a:cs typeface="Courier New" panose="02070309020205020404" pitchFamily="49" charset="0"/>
              </a:rPr>
              <a:t>quotes around a numeric literal or the keyword NULL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Using the wrong table and/or column name</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98122045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84" name="Shape 84"/>
          <p:cNvSpPr>
            <a:spLocks noGrp="1"/>
          </p:cNvSpPr>
          <p:nvPr>
            <p:ph type="title"/>
          </p:nvPr>
        </p:nvSpPr>
        <p:spPr>
          <a:prstGeom prst="rect">
            <a:avLst/>
          </a:prstGeom>
        </p:spPr>
        <p:txBody>
          <a:bodyPr/>
          <a:lstStyle/>
          <a:p>
            <a:r>
              <a:rPr lang="en-US" dirty="0"/>
              <a:t>Database vs. Database Management System</a:t>
            </a:r>
            <a:endParaRPr dirty="0"/>
          </a:p>
        </p:txBody>
      </p:sp>
      <p:sp>
        <p:nvSpPr>
          <p:cNvPr id="85" name="Shape 85"/>
          <p:cNvSpPr>
            <a:spLocks noGrp="1"/>
          </p:cNvSpPr>
          <p:nvPr>
            <p:ph type="body" sz="half" idx="1"/>
          </p:nvPr>
        </p:nvSpPr>
        <p:spPr>
          <a:xfrm>
            <a:off x="129999" y="801569"/>
            <a:ext cx="8930874" cy="5585222"/>
          </a:xfrm>
          <a:prstGeom prst="rect">
            <a:avLst/>
          </a:prstGeom>
        </p:spPr>
        <p:txBody>
          <a:bodyPr/>
          <a:lstStyle/>
          <a:p>
            <a:pPr>
              <a:defRPr sz="2400"/>
            </a:pPr>
            <a:r>
              <a:rPr lang="en-US" dirty="0"/>
              <a:t>Database vs. Database Management System</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database and a database management system (DBMS) are two different things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is not a database but a DBMS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database is one piece of a DBMS, holding the data itself</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At least one file that stores information, usually in a table structure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DBMS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Organizes and protects the integrity of data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Retrieves data in a database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Physically stores data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Handles security, backup, replication, and error recovery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Most DBMSs are relational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 the R in RDBMS, for Relational Database Management System, is optional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Organizes data according to the relational model AKA using tables</a:t>
            </a:r>
          </a:p>
          <a:p>
            <a:pPr lvl="1">
              <a:defRPr sz="1800"/>
            </a:pPr>
            <a:endParaRPr lang="en-US" sz="10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686089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sp>
        <p:nvSpPr>
          <p:cNvPr id="84" name="Shape 84"/>
          <p:cNvSpPr>
            <a:spLocks noGrp="1"/>
          </p:cNvSpPr>
          <p:nvPr>
            <p:ph type="title"/>
          </p:nvPr>
        </p:nvSpPr>
        <p:spPr>
          <a:prstGeom prst="rect">
            <a:avLst/>
          </a:prstGeom>
        </p:spPr>
        <p:txBody>
          <a:bodyPr/>
          <a:lstStyle/>
          <a:p>
            <a:r>
              <a:rPr lang="en-US" dirty="0"/>
              <a:t>SQL Statement Terminology</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Statement Terminology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Verb: the introductory keyword in an SQL statement, because it performs an action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the entire statement from SELECT to semicolon</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the part of the SELECT statement before the column list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Expression: a combination of symbols that evaluates to a single data value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Includes operators, identifiers, literals, functions, column names, and aliases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21720207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sp>
        <p:nvSpPr>
          <p:cNvPr id="84" name="Shape 84"/>
          <p:cNvSpPr>
            <a:spLocks noGrp="1"/>
          </p:cNvSpPr>
          <p:nvPr>
            <p:ph type="title"/>
          </p:nvPr>
        </p:nvSpPr>
        <p:spPr>
          <a:prstGeom prst="rect">
            <a:avLst/>
          </a:prstGeom>
        </p:spPr>
        <p:txBody>
          <a:bodyPr/>
          <a:lstStyle/>
          <a:p>
            <a:r>
              <a:rPr lang="en-US" dirty="0"/>
              <a:t>SQL Identifiers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Identifiers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identifier must be unique within its scope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Database names must be unique on a specified instance of a database server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Table and view names must be unique within the database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Column, key, index, and constraint names must be unique within a table or view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You </a:t>
            </a:r>
            <a:r>
              <a:rPr lang="en-US" sz="1800" i="1" dirty="0">
                <a:latin typeface="Verdana" panose="020B0604030504040204" pitchFamily="34" charset="0"/>
                <a:ea typeface="Verdana" panose="020B0604030504040204" pitchFamily="34" charset="0"/>
                <a:cs typeface="Courier New" panose="02070309020205020404" pitchFamily="49" charset="0"/>
              </a:rPr>
              <a:t>can</a:t>
            </a:r>
            <a:r>
              <a:rPr lang="en-US" sz="1800" dirty="0">
                <a:latin typeface="Verdana" panose="020B0604030504040204" pitchFamily="34" charset="0"/>
                <a:ea typeface="Verdana" panose="020B0604030504040204" pitchFamily="34" charset="0"/>
                <a:cs typeface="Courier New" panose="02070309020205020404" pitchFamily="49" charset="0"/>
              </a:rPr>
              <a:t> give the same name to columns in different tables or to tables in different databases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 scopes vary regarding identifier name uniqueness requirements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Server requires an index name to be unique for only its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requires an index name to be unique throughout the database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Identifiers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be up to 128 characters long</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Must begin with a letter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contain letters, digits, and underscores (_)</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Can’t contain spaces or special characters such as #, $, &amp;, %, or punctuation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Can’t be reserved keywords except for quoted identifiers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5057408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sp>
        <p:nvSpPr>
          <p:cNvPr id="84" name="Shape 84"/>
          <p:cNvSpPr>
            <a:spLocks noGrp="1"/>
          </p:cNvSpPr>
          <p:nvPr>
            <p:ph type="title"/>
          </p:nvPr>
        </p:nvSpPr>
        <p:spPr>
          <a:prstGeom prst="rect">
            <a:avLst/>
          </a:prstGeom>
        </p:spPr>
        <p:txBody>
          <a:bodyPr/>
          <a:lstStyle/>
          <a:p>
            <a:r>
              <a:rPr lang="en-US" dirty="0"/>
              <a:t>SQL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i="1" dirty="0">
                <a:latin typeface="Verdana" panose="020B0604030504040204" pitchFamily="34" charset="0"/>
                <a:ea typeface="Verdana" panose="020B0604030504040204" pitchFamily="34" charset="0"/>
                <a:cs typeface="Courier New" panose="02070309020205020404" pitchFamily="49" charset="0"/>
              </a:rPr>
              <a:t>domain</a:t>
            </a:r>
            <a:r>
              <a:rPr lang="en-US" sz="1800" dirty="0">
                <a:latin typeface="Verdana" panose="020B0604030504040204" pitchFamily="34" charset="0"/>
                <a:ea typeface="Verdana" panose="020B0604030504040204" pitchFamily="34" charset="0"/>
                <a:cs typeface="Courier New" panose="02070309020205020404" pitchFamily="49" charset="0"/>
              </a:rPr>
              <a:t> is a set of valid values allowed in a column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Define a domain with a column’s data type and constraints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Each column in a table has a single data type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Character string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Binary large object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Exact numeric: integers and decimal numbers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Approximate numeric: floating-point numbers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Boolean: truth values: true, false or unknown</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Datetime: date and time values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Interval: date and time intervals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data type determines what values are allowed in a column and what operations it supports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integer data type represents any whole number and supports arithmetic operations: addition, subtraction, multiplication, and division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integer doesn’t support operations like capitalization and concatenation used on characters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5504947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53</a:t>
            </a:fld>
            <a:endParaRPr/>
          </a:p>
        </p:txBody>
      </p:sp>
      <p:sp>
        <p:nvSpPr>
          <p:cNvPr id="84" name="Shape 84"/>
          <p:cNvSpPr>
            <a:spLocks noGrp="1"/>
          </p:cNvSpPr>
          <p:nvPr>
            <p:ph type="title"/>
          </p:nvPr>
        </p:nvSpPr>
        <p:spPr>
          <a:prstGeom prst="rect">
            <a:avLst/>
          </a:prstGeom>
        </p:spPr>
        <p:txBody>
          <a:bodyPr/>
          <a:lstStyle/>
          <a:p>
            <a:r>
              <a:rPr lang="en-US" dirty="0"/>
              <a:t>SQL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Data Types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data type affects the column’s sort order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integers 1, 2, and 10 are sorted numerically but the character strings '1', '2', and '10' are sorted lexicographically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Lexicographical sorting returns '1', '10', '2'</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binary data type can’t be indexed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Store literal values/ constants in character, numeric, Boolean, datetime, and interval columns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CREATE TABLE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ALTER TABLE</a:t>
            </a:r>
            <a:r>
              <a:rPr lang="en-US" sz="1800" dirty="0">
                <a:latin typeface="Verdana" panose="020B0604030504040204" pitchFamily="34" charset="0"/>
                <a:ea typeface="Verdana" panose="020B0604030504040204" pitchFamily="34" charset="0"/>
                <a:cs typeface="Courier New" panose="02070309020205020404" pitchFamily="49" charset="0"/>
              </a:rPr>
              <a:t> define or change a column's data type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bad choice of data type when designing a database could cause: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inability to insert values into a column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Loss of data when the existing data type is changed to the correct type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18495407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84" name="Shape 84"/>
          <p:cNvSpPr>
            <a:spLocks noGrp="1"/>
          </p:cNvSpPr>
          <p:nvPr>
            <p:ph type="title"/>
          </p:nvPr>
        </p:nvSpPr>
        <p:spPr>
          <a:prstGeom prst="rect">
            <a:avLst/>
          </a:prstGeom>
        </p:spPr>
        <p:txBody>
          <a:bodyPr/>
          <a:lstStyle/>
          <a:p>
            <a:r>
              <a:rPr lang="en-US" dirty="0"/>
              <a:t>SQL Data Types: Character String</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Data Types: Character String</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character string data types to represent text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string: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an ordered sequence of zero or more characters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 fixed or varying length</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case sensitive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comes before 'a' when sorted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surrounded by single quotes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two consecutive single quotes represent one single-quote character in a string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t>
            </a:r>
            <a:r>
              <a:rPr lang="en-US" sz="1400" dirty="0" err="1">
                <a:latin typeface="Verdana" panose="020B0604030504040204" pitchFamily="34" charset="0"/>
                <a:ea typeface="Verdana" panose="020B0604030504040204" pitchFamily="34" charset="0"/>
                <a:cs typeface="Courier New" panose="02070309020205020404" pitchFamily="49" charset="0"/>
              </a:rPr>
              <a:t>don''t</a:t>
            </a:r>
            <a:r>
              <a:rPr lang="en-US" sz="1400" dirty="0">
                <a:latin typeface="Verdana" panose="020B0604030504040204" pitchFamily="34" charset="0"/>
                <a:ea typeface="Verdana" panose="020B0604030504040204" pitchFamily="34" charset="0"/>
                <a:cs typeface="Courier New" panose="02070309020205020404" pitchFamily="49" charset="0"/>
              </a:rPr>
              <a:t>' to represent don't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Don't do this for a double-quote character (")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length of a string is 0 or more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string with no characters ('') is an empty or zero-length string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empty string is a </a:t>
            </a:r>
            <a:r>
              <a:rPr lang="en-US" sz="1400" dirty="0">
                <a:latin typeface="Courier New" panose="02070309020205020404" pitchFamily="49" charset="0"/>
                <a:ea typeface="Verdana" panose="020B0604030504040204" pitchFamily="34" charset="0"/>
                <a:cs typeface="Courier New" panose="02070309020205020404" pitchFamily="49" charset="0"/>
              </a:rPr>
              <a:t>VARCHAR</a:t>
            </a:r>
            <a:r>
              <a:rPr lang="en-US" sz="1400" dirty="0">
                <a:latin typeface="Verdana" panose="020B0604030504040204" pitchFamily="34" charset="0"/>
                <a:ea typeface="Verdana" panose="020B0604030504040204" pitchFamily="34" charset="0"/>
                <a:cs typeface="Courier New" panose="02070309020205020404" pitchFamily="49" charset="0"/>
              </a:rPr>
              <a:t> of length zero</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033289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84" name="Shape 84"/>
          <p:cNvSpPr>
            <a:spLocks noGrp="1"/>
          </p:cNvSpPr>
          <p:nvPr>
            <p:ph type="title"/>
          </p:nvPr>
        </p:nvSpPr>
        <p:spPr>
          <a:prstGeom prst="rect">
            <a:avLst/>
          </a:prstGeom>
        </p:spPr>
        <p:txBody>
          <a:bodyPr/>
          <a:lstStyle/>
          <a:p>
            <a:r>
              <a:rPr lang="en-US" dirty="0"/>
              <a:t>SQL Data Types: Character String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Data Types: Character String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DBMSs sort and manipulate fixed-length strings faster than variable-length strings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Set character columns as short as possible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treats empty strings as nulls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Different DBMSs support different data types: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Server supports </a:t>
            </a:r>
            <a:r>
              <a:rPr lang="en-US" sz="1400" dirty="0">
                <a:latin typeface="Courier New" panose="02070309020205020404" pitchFamily="49" charset="0"/>
                <a:ea typeface="Verdana" panose="020B0604030504040204" pitchFamily="34" charset="0"/>
                <a:cs typeface="Courier New" panose="02070309020205020404" pitchFamily="49" charset="0"/>
              </a:rPr>
              <a:t>char, varchar, text, </a:t>
            </a:r>
            <a:r>
              <a:rPr lang="en-US" sz="1400" dirty="0" err="1">
                <a:latin typeface="Courier New" panose="02070309020205020404" pitchFamily="49" charset="0"/>
                <a:ea typeface="Verdana" panose="020B0604030504040204" pitchFamily="34" charset="0"/>
                <a:cs typeface="Courier New" panose="02070309020205020404" pitchFamily="49" charset="0"/>
              </a:rPr>
              <a:t>nchar</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nvarchar</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ntext</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supports </a:t>
            </a:r>
            <a:r>
              <a:rPr lang="en-US" sz="1400" dirty="0">
                <a:latin typeface="Courier New" panose="02070309020205020404" pitchFamily="49" charset="0"/>
                <a:ea typeface="Verdana" panose="020B0604030504040204" pitchFamily="34" charset="0"/>
                <a:cs typeface="Courier New" panose="02070309020205020404" pitchFamily="49" charset="0"/>
              </a:rPr>
              <a:t>char, varchar2, </a:t>
            </a:r>
            <a:r>
              <a:rPr lang="en-US" sz="1400" dirty="0" err="1">
                <a:latin typeface="Courier New" panose="02070309020205020404" pitchFamily="49" charset="0"/>
                <a:ea typeface="Verdana" panose="020B0604030504040204" pitchFamily="34" charset="0"/>
                <a:cs typeface="Courier New" panose="02070309020205020404" pitchFamily="49" charset="0"/>
              </a:rPr>
              <a:t>nchar</a:t>
            </a:r>
            <a:r>
              <a:rPr lang="en-US" sz="1400" dirty="0">
                <a:latin typeface="Courier New" panose="02070309020205020404" pitchFamily="49" charset="0"/>
                <a:ea typeface="Verdana" panose="020B0604030504040204" pitchFamily="34" charset="0"/>
                <a:cs typeface="Courier New" panose="02070309020205020404" pitchFamily="49" charset="0"/>
              </a:rPr>
              <a:t>, nvarchar2, </a:t>
            </a:r>
            <a:r>
              <a:rPr lang="en-US" sz="1400" dirty="0" err="1">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nclob</a:t>
            </a:r>
            <a:r>
              <a:rPr lang="en-US" sz="1400" dirty="0">
                <a:latin typeface="Courier New" panose="02070309020205020404" pitchFamily="49" charset="0"/>
                <a:ea typeface="Verdana" panose="020B0604030504040204" pitchFamily="34" charset="0"/>
                <a:cs typeface="Courier New" panose="02070309020205020404" pitchFamily="49" charset="0"/>
              </a:rPr>
              <a:t>, long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DB2 supports </a:t>
            </a:r>
            <a:r>
              <a:rPr lang="en-US" sz="1400" dirty="0">
                <a:latin typeface="Courier New" panose="02070309020205020404" pitchFamily="49" charset="0"/>
                <a:ea typeface="Verdana" panose="020B0604030504040204" pitchFamily="34" charset="0"/>
                <a:cs typeface="Courier New" panose="02070309020205020404" pitchFamily="49" charset="0"/>
              </a:rPr>
              <a:t>char, varchar, long varchar, </a:t>
            </a:r>
            <a:r>
              <a:rPr lang="en-US" sz="1400" dirty="0" err="1">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dbclob</a:t>
            </a:r>
            <a:r>
              <a:rPr lang="en-US" sz="1400" dirty="0">
                <a:latin typeface="Courier New" panose="02070309020205020404" pitchFamily="49" charset="0"/>
                <a:ea typeface="Verdana" panose="020B0604030504040204" pitchFamily="34" charset="0"/>
                <a:cs typeface="Courier New" panose="02070309020205020404" pitchFamily="49" charset="0"/>
              </a:rPr>
              <a:t>, graphic, </a:t>
            </a:r>
            <a:r>
              <a:rPr lang="en-US" sz="1400" dirty="0" err="1">
                <a:latin typeface="Courier New" panose="02070309020205020404" pitchFamily="49" charset="0"/>
                <a:ea typeface="Verdana" panose="020B0604030504040204" pitchFamily="34" charset="0"/>
                <a:cs typeface="Courier New" panose="02070309020205020404" pitchFamily="49" charset="0"/>
              </a:rPr>
              <a:t>vargraphic</a:t>
            </a:r>
            <a:r>
              <a:rPr lang="en-US" sz="1400" dirty="0">
                <a:latin typeface="Courier New" panose="02070309020205020404" pitchFamily="49" charset="0"/>
                <a:ea typeface="Verdana" panose="020B0604030504040204" pitchFamily="34" charset="0"/>
                <a:cs typeface="Courier New" panose="02070309020205020404" pitchFamily="49" charset="0"/>
              </a:rPr>
              <a:t>, long </a:t>
            </a:r>
            <a:r>
              <a:rPr lang="en-US" sz="1400" dirty="0" err="1">
                <a:latin typeface="Courier New" panose="02070309020205020404" pitchFamily="49" charset="0"/>
                <a:ea typeface="Verdana" panose="020B0604030504040204" pitchFamily="34" charset="0"/>
                <a:cs typeface="Courier New" panose="02070309020205020404" pitchFamily="49" charset="0"/>
              </a:rPr>
              <a:t>vargraphic</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MySQL supports </a:t>
            </a:r>
            <a:r>
              <a:rPr lang="en-US" sz="1400" dirty="0">
                <a:latin typeface="Courier New" panose="02070309020205020404" pitchFamily="49" charset="0"/>
                <a:ea typeface="Verdana" panose="020B0604030504040204" pitchFamily="34" charset="0"/>
                <a:cs typeface="Courier New" panose="02070309020205020404" pitchFamily="49" charset="0"/>
              </a:rPr>
              <a:t>char, varchar, national char, national varchar, </a:t>
            </a:r>
            <a:r>
              <a:rPr lang="en-US" sz="1400" dirty="0" err="1">
                <a:latin typeface="Courier New" panose="02070309020205020404" pitchFamily="49" charset="0"/>
                <a:ea typeface="Verdana" panose="020B0604030504040204" pitchFamily="34" charset="0"/>
                <a:cs typeface="Courier New" panose="02070309020205020404" pitchFamily="49" charset="0"/>
              </a:rPr>
              <a:t>tinytext</a:t>
            </a:r>
            <a:r>
              <a:rPr lang="en-US" sz="1400" dirty="0">
                <a:latin typeface="Courier New" panose="02070309020205020404" pitchFamily="49" charset="0"/>
                <a:ea typeface="Verdana" panose="020B0604030504040204" pitchFamily="34" charset="0"/>
                <a:cs typeface="Courier New" panose="02070309020205020404" pitchFamily="49" charset="0"/>
              </a:rPr>
              <a:t>, text, </a:t>
            </a:r>
            <a:r>
              <a:rPr lang="en-US" sz="1400" dirty="0" err="1">
                <a:latin typeface="Courier New" panose="02070309020205020404" pitchFamily="49" charset="0"/>
                <a:ea typeface="Verdana" panose="020B0604030504040204" pitchFamily="34" charset="0"/>
                <a:cs typeface="Courier New" panose="02070309020205020404" pitchFamily="49" charset="0"/>
              </a:rPr>
              <a:t>mediumtext</a:t>
            </a:r>
            <a:r>
              <a:rPr lang="en-US" sz="1400" dirty="0">
                <a:latin typeface="Courier New" panose="02070309020205020404" pitchFamily="49" charset="0"/>
                <a:ea typeface="Verdana" panose="020B0604030504040204" pitchFamily="34" charset="0"/>
                <a:cs typeface="Courier New" panose="02070309020205020404" pitchFamily="49" charset="0"/>
              </a:rPr>
              <a:t>, </a:t>
            </a:r>
            <a:r>
              <a:rPr lang="en-US" sz="1400" dirty="0" err="1">
                <a:latin typeface="Courier New" panose="02070309020205020404" pitchFamily="49" charset="0"/>
                <a:ea typeface="Verdana" panose="020B0604030504040204" pitchFamily="34" charset="0"/>
                <a:cs typeface="Courier New" panose="02070309020205020404" pitchFamily="49" charset="0"/>
              </a:rPr>
              <a:t>longtext</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Access supports </a:t>
            </a:r>
            <a:r>
              <a:rPr lang="en-US" sz="1400" dirty="0">
                <a:latin typeface="Courier New" panose="02070309020205020404" pitchFamily="49" charset="0"/>
                <a:ea typeface="Verdana" panose="020B0604030504040204" pitchFamily="34" charset="0"/>
                <a:cs typeface="Courier New" panose="02070309020205020404" pitchFamily="49" charset="0"/>
              </a:rPr>
              <a:t>text, memo</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PostgreSQL supports </a:t>
            </a:r>
            <a:r>
              <a:rPr lang="en-US" sz="1400" dirty="0">
                <a:latin typeface="Courier New" panose="02070309020205020404" pitchFamily="49" charset="0"/>
                <a:ea typeface="Verdana" panose="020B0604030504040204" pitchFamily="34" charset="0"/>
                <a:cs typeface="Courier New" panose="02070309020205020404" pitchFamily="49" charset="0"/>
              </a:rPr>
              <a:t>char, varchar, text</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60476201"/>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sp>
        <p:nvSpPr>
          <p:cNvPr id="84" name="Shape 84"/>
          <p:cNvSpPr>
            <a:spLocks noGrp="1"/>
          </p:cNvSpPr>
          <p:nvPr>
            <p:ph type="title"/>
          </p:nvPr>
        </p:nvSpPr>
        <p:spPr>
          <a:prstGeom prst="rect">
            <a:avLst/>
          </a:prstGeom>
        </p:spPr>
        <p:txBody>
          <a:bodyPr/>
          <a:lstStyle/>
          <a:p>
            <a:r>
              <a:rPr lang="en-US" dirty="0"/>
              <a:t>SQL Character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Character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CHARACTER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fixed number of characters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string stored in a column defined as </a:t>
            </a:r>
            <a:r>
              <a:rPr lang="en-US" sz="1400" dirty="0">
                <a:latin typeface="Courier New" panose="02070309020205020404" pitchFamily="49" charset="0"/>
                <a:ea typeface="Verdana" panose="020B0604030504040204" pitchFamily="34" charset="0"/>
                <a:cs typeface="Courier New" panose="02070309020205020404" pitchFamily="49" charset="0"/>
              </a:rPr>
              <a:t>CHARACTER(length)</a:t>
            </a:r>
            <a:r>
              <a:rPr lang="en-US" sz="1400" dirty="0">
                <a:latin typeface="Verdana" panose="020B0604030504040204" pitchFamily="34" charset="0"/>
                <a:ea typeface="Verdana" panose="020B0604030504040204" pitchFamily="34" charset="0"/>
                <a:cs typeface="Courier New" panose="02070309020205020404" pitchFamily="49" charset="0"/>
              </a:rPr>
              <a:t> has up to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characters, where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is an integer 1 or more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maximum length depends on the DBMS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the string has fewer than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characters in a </a:t>
            </a:r>
            <a:r>
              <a:rPr lang="en-US" sz="1400" dirty="0">
                <a:latin typeface="Courier New" panose="02070309020205020404" pitchFamily="49" charset="0"/>
                <a:ea typeface="Verdana" panose="020B0604030504040204" pitchFamily="34" charset="0"/>
                <a:cs typeface="Courier New" panose="02070309020205020404" pitchFamily="49" charset="0"/>
              </a:rPr>
              <a:t>CHARACTER(length)</a:t>
            </a:r>
            <a:r>
              <a:rPr lang="en-US" sz="1400" dirty="0">
                <a:latin typeface="Verdana" panose="020B0604030504040204" pitchFamily="34" charset="0"/>
                <a:ea typeface="Verdana" panose="020B0604030504040204" pitchFamily="34" charset="0"/>
                <a:cs typeface="Courier New" panose="02070309020205020404" pitchFamily="49" charset="0"/>
              </a:rPr>
              <a:t> column, the DBMS pads the end of the string with spaces to create a string that has exactly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characters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CHARACTER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CHAR</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CHARACTERVARYING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variable number of characters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string stored in a column defined as </a:t>
            </a:r>
            <a:r>
              <a:rPr lang="en-US" sz="1400" dirty="0">
                <a:latin typeface="Courier New" panose="02070309020205020404" pitchFamily="49" charset="0"/>
                <a:ea typeface="Verdana" panose="020B0604030504040204" pitchFamily="34" charset="0"/>
                <a:cs typeface="Courier New" panose="02070309020205020404" pitchFamily="49" charset="0"/>
              </a:rPr>
              <a:t>CHARACTER VARYING(length)</a:t>
            </a:r>
            <a:r>
              <a:rPr lang="en-US" sz="1400" dirty="0">
                <a:latin typeface="Verdana" panose="020B0604030504040204" pitchFamily="34" charset="0"/>
                <a:ea typeface="Verdana" panose="020B0604030504040204" pitchFamily="34" charset="0"/>
                <a:cs typeface="Courier New" panose="02070309020205020404" pitchFamily="49" charset="0"/>
              </a:rPr>
              <a:t> has up to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characters, where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is an integer 1 or more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Unlike CHARACTER, when you store a string with fewer than </a:t>
            </a:r>
            <a:r>
              <a:rPr lang="en-US" sz="1400" i="1" dirty="0">
                <a:latin typeface="Verdana" panose="020B0604030504040204" pitchFamily="34" charset="0"/>
                <a:ea typeface="Verdana" panose="020B0604030504040204" pitchFamily="34" charset="0"/>
                <a:cs typeface="Courier New" panose="02070309020205020404" pitchFamily="49" charset="0"/>
              </a:rPr>
              <a:t>length</a:t>
            </a:r>
            <a:r>
              <a:rPr lang="en-US" sz="1400" dirty="0">
                <a:latin typeface="Verdana" panose="020B0604030504040204" pitchFamily="34" charset="0"/>
                <a:ea typeface="Verdana" panose="020B0604030504040204" pitchFamily="34" charset="0"/>
                <a:cs typeface="Courier New" panose="02070309020205020404" pitchFamily="49" charset="0"/>
              </a:rPr>
              <a:t> characters in a </a:t>
            </a:r>
            <a:r>
              <a:rPr lang="en-US" sz="1400" dirty="0">
                <a:latin typeface="Courier New" panose="02070309020205020404" pitchFamily="49" charset="0"/>
                <a:ea typeface="Verdana" panose="020B0604030504040204" pitchFamily="34" charset="0"/>
                <a:cs typeface="Courier New" panose="02070309020205020404" pitchFamily="49" charset="0"/>
              </a:rPr>
              <a:t>CHARACTER VARYING(length)</a:t>
            </a:r>
            <a:r>
              <a:rPr lang="en-US" sz="1400" dirty="0">
                <a:latin typeface="Verdana" panose="020B0604030504040204" pitchFamily="34" charset="0"/>
                <a:ea typeface="Verdana" panose="020B0604030504040204" pitchFamily="34" charset="0"/>
                <a:cs typeface="Courier New" panose="02070309020205020404" pitchFamily="49" charset="0"/>
              </a:rPr>
              <a:t> column, the DBMS stores the string as is and doesn’t pad it with spaces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CHARACTER VARYING</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CHAR VARYING</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VARCHAR</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6659739" y="636389"/>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6284157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84" name="Shape 84"/>
          <p:cNvSpPr>
            <a:spLocks noGrp="1"/>
          </p:cNvSpPr>
          <p:nvPr>
            <p:ph type="title"/>
          </p:nvPr>
        </p:nvSpPr>
        <p:spPr>
          <a:prstGeom prst="rect">
            <a:avLst/>
          </a:prstGeom>
        </p:spPr>
        <p:txBody>
          <a:bodyPr/>
          <a:lstStyle/>
          <a:p>
            <a:r>
              <a:rPr lang="en-US" dirty="0"/>
              <a:t>SQL Character Data Types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Character Data Types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NATIONALCHARACTER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CHARACTER</a:t>
            </a:r>
            <a:r>
              <a:rPr lang="en-US" sz="1400" dirty="0">
                <a:latin typeface="Verdana" panose="020B0604030504040204" pitchFamily="34" charset="0"/>
                <a:ea typeface="Verdana" panose="020B0604030504040204" pitchFamily="34" charset="0"/>
                <a:cs typeface="Courier New" panose="02070309020205020404" pitchFamily="49" charset="0"/>
              </a:rPr>
              <a:t> but it holds standardized multibyte characters or Unicode characters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NATIONAL CHARACTER</a:t>
            </a:r>
            <a:r>
              <a:rPr lang="en-US" sz="1400" dirty="0">
                <a:latin typeface="Verdana" panose="020B0604030504040204" pitchFamily="34" charset="0"/>
                <a:ea typeface="Verdana" panose="020B0604030504040204" pitchFamily="34" charset="0"/>
                <a:cs typeface="Courier New" panose="02070309020205020404" pitchFamily="49" charset="0"/>
              </a:rPr>
              <a:t> strings are written like </a:t>
            </a:r>
            <a:r>
              <a:rPr lang="en-US" sz="1400" dirty="0">
                <a:latin typeface="Courier New" panose="02070309020205020404" pitchFamily="49" charset="0"/>
                <a:ea typeface="Verdana" panose="020B0604030504040204" pitchFamily="34" charset="0"/>
                <a:cs typeface="Courier New" panose="02070309020205020404" pitchFamily="49" charset="0"/>
              </a:rPr>
              <a:t>CHARACTER</a:t>
            </a:r>
            <a:r>
              <a:rPr lang="en-US" sz="1400" dirty="0">
                <a:latin typeface="Verdana" panose="020B0604030504040204" pitchFamily="34" charset="0"/>
                <a:ea typeface="Verdana" panose="020B0604030504040204" pitchFamily="34" charset="0"/>
                <a:cs typeface="Courier New" panose="02070309020205020404" pitchFamily="49" charset="0"/>
              </a:rPr>
              <a:t> strings but have an N in front of the first quote: </a:t>
            </a:r>
            <a:r>
              <a:rPr lang="en-US" sz="1400" dirty="0" err="1">
                <a:latin typeface="Courier New" panose="02070309020205020404" pitchFamily="49" charset="0"/>
                <a:ea typeface="Verdana" panose="020B0604030504040204" pitchFamily="34" charset="0"/>
                <a:cs typeface="Courier New" panose="02070309020205020404" pitchFamily="49" charset="0"/>
              </a:rPr>
              <a:t>N'ß'Character</a:t>
            </a:r>
            <a:r>
              <a:rPr lang="en-US" sz="1400" dirty="0">
                <a:latin typeface="Courier New" panose="02070309020205020404" pitchFamily="49" charset="0"/>
                <a:ea typeface="Verdana" panose="020B0604030504040204" pitchFamily="34" charset="0"/>
                <a:cs typeface="Courier New" panose="02070309020205020404" pitchFamily="49" charset="0"/>
              </a:rPr>
              <a:t> String Types'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NATIONAL CHARACTER</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NATIONAL CHAR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NCHAR</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NATIONALCHARACTERVARYING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CHARACTER VARYING</a:t>
            </a:r>
            <a:r>
              <a:rPr lang="en-US" sz="1400" dirty="0">
                <a:latin typeface="Verdana" panose="020B0604030504040204" pitchFamily="34" charset="0"/>
                <a:ea typeface="Verdana" panose="020B0604030504040204" pitchFamily="34" charset="0"/>
                <a:cs typeface="Courier New" panose="02070309020205020404" pitchFamily="49" charset="0"/>
              </a:rPr>
              <a:t> except that it holds standardized multibyte characters or Unicode characters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NATIONAL CHARACTER VARYING</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NATIONAL CHAR VARYING</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NCHAR VARYING</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6659739" y="636389"/>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3819796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84" name="Shape 84"/>
          <p:cNvSpPr>
            <a:spLocks noGrp="1"/>
          </p:cNvSpPr>
          <p:nvPr>
            <p:ph type="title"/>
          </p:nvPr>
        </p:nvSpPr>
        <p:spPr>
          <a:prstGeom prst="rect">
            <a:avLst/>
          </a:prstGeom>
        </p:spPr>
        <p:txBody>
          <a:bodyPr/>
          <a:lstStyle/>
          <a:p>
            <a:r>
              <a:rPr lang="en-US" dirty="0"/>
              <a:t>SQL Character Data Types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Character Data Types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CLOB</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Character large object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type is intended for use in databases that hold large amounts of text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One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value might hold an entire web page, book, or genetic sequence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can’t be used as a key or index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supports fewer functions and operations than </a:t>
            </a:r>
            <a:r>
              <a:rPr lang="en-US" sz="1400" dirty="0">
                <a:latin typeface="Courier New" panose="02070309020205020404" pitchFamily="49" charset="0"/>
                <a:ea typeface="Verdana" panose="020B0604030504040204" pitchFamily="34" charset="0"/>
                <a:cs typeface="Courier New" panose="02070309020205020404" pitchFamily="49" charset="0"/>
              </a:rPr>
              <a:t>CHAR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VARCHAR</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the host programming languages, a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is referenced with a unique locator (pointer) value, avoiding the overhead of transferring an entire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across a client/server network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CHARACTER LARGE OBJECT</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NCLOB</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national character large object (</a:t>
            </a:r>
            <a:r>
              <a:rPr lang="en-US" sz="1400" dirty="0">
                <a:latin typeface="Courier New" panose="02070309020205020404" pitchFamily="49" charset="0"/>
                <a:ea typeface="Verdana" panose="020B0604030504040204" pitchFamily="34" charset="0"/>
                <a:cs typeface="Courier New" panose="02070309020205020404" pitchFamily="49" charset="0"/>
              </a:rPr>
              <a:t>NCLOB</a:t>
            </a:r>
            <a:r>
              <a:rPr lang="en-US" sz="1400" dirty="0">
                <a:latin typeface="Verdana" panose="020B0604030504040204" pitchFamily="34" charset="0"/>
                <a:ea typeface="Verdana" panose="020B0604030504040204" pitchFamily="34" charset="0"/>
                <a:cs typeface="Courier New" panose="02070309020205020404" pitchFamily="49" charset="0"/>
              </a:rPr>
              <a:t>) type is the same as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but holds standardized multibyte characters or Unicode characters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NCLOB</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NCHAR LARGE OBJECT</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NATIONAL CHARACTER LARGE OBJECT</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6659739" y="636389"/>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4505988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
        <p:nvSpPr>
          <p:cNvPr id="84" name="Shape 84"/>
          <p:cNvSpPr>
            <a:spLocks noGrp="1"/>
          </p:cNvSpPr>
          <p:nvPr>
            <p:ph type="title"/>
          </p:nvPr>
        </p:nvSpPr>
        <p:spPr>
          <a:prstGeom prst="rect">
            <a:avLst/>
          </a:prstGeom>
        </p:spPr>
        <p:txBody>
          <a:bodyPr/>
          <a:lstStyle/>
          <a:p>
            <a:r>
              <a:rPr lang="en-US" dirty="0"/>
              <a:t>SQL Unicode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Unicode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Unicode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Characters are stored internally by being assigned numeric values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mapping of characters to numeric values is decided by encoding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Languages and computer operating systems use many different native encodings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Standard U.S.-English strings use ASCII encoding, which assigns values to 128 (27) different characters—not much, and not even enough to hold all the Latin characters used in modern European languages, much less all the Chinese ideographs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Unicode is a single character set that represents the characters of almost all the world’s written languages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Unicode can encode up to about 4.3 billion (232) characters (using UTF-32 encoding)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Unicode Consortium develops and maintains the Unicode standard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actual Unicode mappings are available in the latest online or printed edition of The Unicode Standard, available at www.unicode.org.</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50261531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84" name="Shape 84"/>
          <p:cNvSpPr>
            <a:spLocks noGrp="1"/>
          </p:cNvSpPr>
          <p:nvPr>
            <p:ph type="title"/>
          </p:nvPr>
        </p:nvSpPr>
        <p:spPr>
          <a:prstGeom prst="rect">
            <a:avLst/>
          </a:prstGeom>
        </p:spPr>
        <p:txBody>
          <a:bodyPr>
            <a:normAutofit/>
          </a:bodyPr>
          <a:lstStyle/>
          <a:p>
            <a:r>
              <a:rPr lang="en-US" dirty="0"/>
              <a:t>Popular Database Platforms </a:t>
            </a:r>
            <a:endParaRPr dirty="0"/>
          </a:p>
        </p:txBody>
      </p:sp>
      <p:sp>
        <p:nvSpPr>
          <p:cNvPr id="85" name="Shape 85"/>
          <p:cNvSpPr>
            <a:spLocks noGrp="1"/>
          </p:cNvSpPr>
          <p:nvPr>
            <p:ph type="body" sz="half" idx="1"/>
          </p:nvPr>
        </p:nvSpPr>
        <p:spPr>
          <a:xfrm>
            <a:off x="129999" y="860944"/>
            <a:ext cx="8833996" cy="5585222"/>
          </a:xfrm>
          <a:prstGeom prst="rect">
            <a:avLst/>
          </a:prstGeom>
        </p:spPr>
        <p:txBody>
          <a:bodyPr/>
          <a:lstStyle/>
          <a:p>
            <a:pPr>
              <a:defRPr sz="2400"/>
            </a:pPr>
            <a:r>
              <a:rPr lang="en-US" dirty="0"/>
              <a:t>Popular Database Platforms </a:t>
            </a:r>
            <a:endParaRPr dirty="0"/>
          </a:p>
          <a:p>
            <a:pPr lvl="1">
              <a:defRPr>
                <a:latin typeface="Verdana"/>
                <a:ea typeface="Verdana"/>
                <a:cs typeface="Verdana"/>
                <a:sym typeface="Verdana"/>
              </a:defRPr>
            </a:pPr>
            <a:r>
              <a:rPr lang="en-US" sz="1800" dirty="0">
                <a:latin typeface="Verdana" panose="020B0604030504040204" pitchFamily="34" charset="0"/>
                <a:ea typeface="Verdana" panose="020B0604030504040204" pitchFamily="34" charset="0"/>
                <a:cs typeface="Courier New" panose="02070309020205020404" pitchFamily="49" charset="0"/>
              </a:rPr>
              <a:t>MS SQL Server (Express)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Express version is free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Windows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a:latin typeface="Verdana"/>
                <a:ea typeface="Verdana"/>
                <a:cs typeface="Verdana"/>
                <a:sym typeface="Verdana"/>
              </a:defRPr>
            </a:pPr>
            <a:r>
              <a:rPr lang="en-US" sz="1800" dirty="0">
                <a:latin typeface="Verdana" panose="020B0604030504040204" pitchFamily="34" charset="0"/>
                <a:ea typeface="Verdana" panose="020B0604030504040204" pitchFamily="34" charset="0"/>
                <a:cs typeface="Courier New" panose="02070309020205020404" pitchFamily="49" charset="0"/>
              </a:rPr>
              <a:t>Microsoft Access</a:t>
            </a:r>
          </a:p>
          <a:p>
            <a:pPr lvl="2">
              <a:defRPr>
                <a:latin typeface="Verdana"/>
                <a:ea typeface="Verdana"/>
                <a:cs typeface="Verdana"/>
                <a:sym typeface="Verdana"/>
              </a:defRPr>
            </a:pPr>
            <a:r>
              <a:rPr lang="en-US" sz="1400" dirty="0">
                <a:latin typeface="Verdana" panose="020B0604030504040204" pitchFamily="34" charset="0"/>
                <a:ea typeface="Verdana" panose="020B0604030504040204" pitchFamily="34" charset="0"/>
                <a:cs typeface="Courier New" panose="02070309020205020404" pitchFamily="49" charset="0"/>
              </a:rPr>
              <a:t>Not free </a:t>
            </a:r>
          </a:p>
          <a:p>
            <a:pPr lvl="2">
              <a:defRPr>
                <a:latin typeface="Verdana"/>
                <a:ea typeface="Verdana"/>
                <a:cs typeface="Verdana"/>
                <a:sym typeface="Verdana"/>
              </a:defRPr>
            </a:pPr>
            <a:r>
              <a:rPr lang="en-US" sz="1400" dirty="0">
                <a:latin typeface="Verdana" panose="020B0604030504040204" pitchFamily="34" charset="0"/>
                <a:ea typeface="Verdana" panose="020B0604030504040204" pitchFamily="34" charset="0"/>
                <a:cs typeface="Courier New" panose="02070309020205020404" pitchFamily="49" charset="0"/>
              </a:rPr>
              <a:t>Windows</a:t>
            </a:r>
          </a:p>
          <a:p>
            <a:pPr lvl="1">
              <a:defRPr>
                <a:latin typeface="Verdana"/>
                <a:ea typeface="Verdana"/>
                <a:cs typeface="Verdana"/>
                <a:sym typeface="Verdana"/>
              </a:defRPr>
            </a:pPr>
            <a:r>
              <a:rPr lang="en-US" sz="1800" dirty="0">
                <a:latin typeface="Verdana" panose="020B0604030504040204" pitchFamily="34" charset="0"/>
                <a:ea typeface="Verdana" panose="020B0604030504040204" pitchFamily="34" charset="0"/>
                <a:cs typeface="Courier New" panose="02070309020205020404" pitchFamily="49" charset="0"/>
              </a:rPr>
              <a:t>SQLite</a:t>
            </a:r>
          </a:p>
          <a:p>
            <a:pPr lvl="2">
              <a:defRPr>
                <a:latin typeface="Verdana"/>
                <a:ea typeface="Verdana"/>
                <a:cs typeface="Verdana"/>
                <a:sym typeface="Verdana"/>
              </a:defRPr>
            </a:pPr>
            <a:r>
              <a:rPr lang="en-US" sz="1400" dirty="0">
                <a:latin typeface="Verdana" panose="020B0604030504040204" pitchFamily="34" charset="0"/>
                <a:ea typeface="Verdana" panose="020B0604030504040204" pitchFamily="34" charset="0"/>
                <a:cs typeface="Courier New" panose="02070309020205020404" pitchFamily="49" charset="0"/>
              </a:rPr>
              <a:t>Free</a:t>
            </a:r>
          </a:p>
          <a:p>
            <a:pPr lvl="2">
              <a:defRPr>
                <a:latin typeface="Verdana"/>
                <a:ea typeface="Verdana"/>
                <a:cs typeface="Verdana"/>
                <a:sym typeface="Verdana"/>
              </a:defRPr>
            </a:pPr>
            <a:r>
              <a:rPr lang="en-US" sz="1400" dirty="0">
                <a:latin typeface="Verdana" panose="020B0604030504040204" pitchFamily="34" charset="0"/>
                <a:ea typeface="Verdana" panose="020B0604030504040204" pitchFamily="34" charset="0"/>
                <a:cs typeface="Courier New" panose="02070309020205020404" pitchFamily="49" charset="0"/>
              </a:rPr>
              <a:t>Command-line</a:t>
            </a:r>
          </a:p>
          <a:p>
            <a:pPr lvl="1">
              <a:defRPr sz="1800"/>
            </a:pPr>
            <a:r>
              <a:rPr lang="en-US" sz="1800" dirty="0" err="1">
                <a:latin typeface="Verdana" panose="020B0604030504040204" pitchFamily="34" charset="0"/>
                <a:ea typeface="Verdana" panose="020B0604030504040204" pitchFamily="34" charset="0"/>
                <a:cs typeface="Courier New" panose="02070309020205020404" pitchFamily="49" charset="0"/>
              </a:rPr>
              <a:t>PostGreSQL</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Free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Cross platform</a:t>
            </a:r>
          </a:p>
          <a:p>
            <a:pPr lvl="1">
              <a:defRPr>
                <a:latin typeface="Verdana"/>
                <a:ea typeface="Verdana"/>
                <a:cs typeface="Verdana"/>
                <a:sym typeface="Verdana"/>
              </a:defRPr>
            </a:pPr>
            <a:r>
              <a:rPr lang="en-US" sz="1800" dirty="0">
                <a:latin typeface="Verdana" panose="020B0604030504040204" pitchFamily="34" charset="0"/>
                <a:ea typeface="Verdana" panose="020B0604030504040204" pitchFamily="34" charset="0"/>
                <a:cs typeface="Courier New" panose="02070309020205020404" pitchFamily="49" charset="0"/>
              </a:rPr>
              <a:t>MySQL/</a:t>
            </a:r>
            <a:r>
              <a:rPr lang="en-US" sz="1800" dirty="0" err="1">
                <a:latin typeface="Verdana" panose="020B0604030504040204" pitchFamily="34" charset="0"/>
                <a:ea typeface="Verdana" panose="020B0604030504040204" pitchFamily="34" charset="0"/>
                <a:cs typeface="Courier New" panose="02070309020205020404" pitchFamily="49" charset="0"/>
              </a:rPr>
              <a:t>MariaSQL</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Free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Cross platform</a:t>
            </a:r>
          </a:p>
          <a:p>
            <a:pPr marL="381000" lvl="1" indent="0">
              <a:buNone/>
              <a:defRPr>
                <a:latin typeface="Verdana"/>
                <a:ea typeface="Verdana"/>
                <a:cs typeface="Verdana"/>
                <a:sym typeface="Verdana"/>
              </a:defRPr>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sz="1800" dirty="0"/>
          </a:p>
        </p:txBody>
      </p:sp>
      <p:sp>
        <p:nvSpPr>
          <p:cNvPr id="86" name="Shape 86"/>
          <p:cNvSpPr/>
          <p:nvPr/>
        </p:nvSpPr>
        <p:spPr>
          <a:xfrm>
            <a:off x="4544641" y="860944"/>
            <a:ext cx="4419354"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603798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sp>
        <p:nvSpPr>
          <p:cNvPr id="84" name="Shape 84"/>
          <p:cNvSpPr>
            <a:spLocks noGrp="1"/>
          </p:cNvSpPr>
          <p:nvPr>
            <p:ph type="title"/>
          </p:nvPr>
        </p:nvSpPr>
        <p:spPr>
          <a:prstGeom prst="rect">
            <a:avLst/>
          </a:prstGeom>
        </p:spPr>
        <p:txBody>
          <a:bodyPr/>
          <a:lstStyle/>
          <a:p>
            <a:r>
              <a:rPr lang="en-US" dirty="0"/>
              <a:t>SQL Binary Large Object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Binary Large Object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binary large object (</a:t>
            </a:r>
            <a:r>
              <a:rPr lang="en-US" sz="1800" dirty="0">
                <a:latin typeface="Courier New" panose="02070309020205020404" pitchFamily="49" charset="0"/>
                <a:ea typeface="Verdana" panose="020B0604030504040204" pitchFamily="34" charset="0"/>
                <a:cs typeface="Courier New" panose="02070309020205020404" pitchFamily="49" charset="0"/>
              </a:rPr>
              <a:t>BLOB</a:t>
            </a:r>
            <a:r>
              <a:rPr lang="en-US" sz="1800" dirty="0">
                <a:latin typeface="Verdana" panose="020B0604030504040204" pitchFamily="34" charset="0"/>
                <a:ea typeface="Verdana" panose="020B0604030504040204" pitchFamily="34" charset="0"/>
                <a:cs typeface="Courier New" panose="02070309020205020404" pitchFamily="49" charset="0"/>
              </a:rPr>
              <a:t>) data type stores binary data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a:latin typeface="Courier New" panose="02070309020205020404" pitchFamily="49" charset="0"/>
                <a:ea typeface="Verdana" panose="020B0604030504040204" pitchFamily="34" charset="0"/>
                <a:cs typeface="Courier New" panose="02070309020205020404" pitchFamily="49" charset="0"/>
              </a:rPr>
              <a:t>BLOB</a:t>
            </a:r>
            <a:r>
              <a:rPr lang="en-US" sz="1800" dirty="0">
                <a:latin typeface="Verdana" panose="020B0604030504040204" pitchFamily="34" charset="0"/>
                <a:ea typeface="Verdana" panose="020B0604030504040204" pitchFamily="34" charset="0"/>
                <a:cs typeface="Courier New" panose="02070309020205020404" pitchFamily="49" charset="0"/>
              </a:rPr>
              <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 type name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BINARY LARGE OBJECT</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Unlike a </a:t>
            </a:r>
            <a:r>
              <a:rPr lang="en-US" sz="1400" dirty="0">
                <a:latin typeface="Courier New" panose="02070309020205020404" pitchFamily="49" charset="0"/>
                <a:ea typeface="Verdana" panose="020B0604030504040204" pitchFamily="34" charset="0"/>
                <a:cs typeface="Courier New" panose="02070309020205020404" pitchFamily="49" charset="0"/>
              </a:rPr>
              <a:t>CLOB</a:t>
            </a:r>
            <a:r>
              <a:rPr lang="en-US" sz="1400" dirty="0">
                <a:latin typeface="Verdana" panose="020B0604030504040204" pitchFamily="34" charset="0"/>
                <a:ea typeface="Verdana" panose="020B0604030504040204" pitchFamily="34" charset="0"/>
                <a:cs typeface="Courier New" panose="02070309020205020404" pitchFamily="49" charset="0"/>
              </a:rPr>
              <a:t>, which stores a long character string, 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stores a long sequence of bytes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BLOB</a:t>
            </a:r>
            <a:r>
              <a:rPr lang="en-US" sz="1000" dirty="0">
                <a:latin typeface="Verdana" panose="020B0604030504040204" pitchFamily="34" charset="0"/>
                <a:ea typeface="Verdana" panose="020B0604030504040204" pitchFamily="34" charset="0"/>
                <a:cs typeface="Courier New" panose="02070309020205020404" pitchFamily="49" charset="0"/>
              </a:rPr>
              <a:t> and </a:t>
            </a:r>
            <a:r>
              <a:rPr lang="en-US" sz="1000" dirty="0">
                <a:latin typeface="Courier New" panose="02070309020205020404" pitchFamily="49" charset="0"/>
                <a:ea typeface="Verdana" panose="020B0604030504040204" pitchFamily="34" charset="0"/>
                <a:cs typeface="Courier New" panose="02070309020205020404" pitchFamily="49" charset="0"/>
              </a:rPr>
              <a:t>CLOB</a:t>
            </a:r>
            <a:r>
              <a:rPr lang="en-US" sz="1000" dirty="0">
                <a:latin typeface="Verdana" panose="020B0604030504040204" pitchFamily="34" charset="0"/>
                <a:ea typeface="Verdana" panose="020B0604030504040204" pitchFamily="34" charset="0"/>
                <a:cs typeface="Courier New" panose="02070309020205020404" pitchFamily="49" charset="0"/>
              </a:rPr>
              <a:t> are not compatible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is used mainly to store large amounts of multimedia data (graphics, photos, audio, or video), scientific data (MRI images or climate maps), or technical data (engineering drawings)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can’t be used as keys or in indexes and support far fewer functions and operations than other data types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can be compared for only equality (=) or inequality (&lt;&gt;) 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can't be less than another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can't be used with </a:t>
            </a:r>
            <a:r>
              <a:rPr lang="en-US" sz="1400" dirty="0">
                <a:latin typeface="Courier New" panose="02070309020205020404" pitchFamily="49" charset="0"/>
                <a:ea typeface="Verdana" panose="020B0604030504040204" pitchFamily="34" charset="0"/>
                <a:cs typeface="Courier New" panose="02070309020205020404" pitchFamily="49" charset="0"/>
              </a:rPr>
              <a:t>DISTINCT</a:t>
            </a:r>
            <a:r>
              <a:rPr lang="en-US" sz="1400" dirty="0">
                <a:latin typeface="Verdana" panose="020B0604030504040204" pitchFamily="34" charset="0"/>
                <a:ea typeface="Verdana" panose="020B0604030504040204" pitchFamily="34" charset="0"/>
                <a:cs typeface="Courier New" panose="02070309020205020404" pitchFamily="49" charset="0"/>
              </a:rPr>
              <a:t>, in </a:t>
            </a:r>
            <a:r>
              <a:rPr lang="en-US" sz="1400" dirty="0">
                <a:latin typeface="Courier New" panose="02070309020205020404" pitchFamily="49" charset="0"/>
                <a:ea typeface="Verdana" panose="020B0604030504040204" pitchFamily="34" charset="0"/>
                <a:cs typeface="Courier New" panose="02070309020205020404" pitchFamily="49" charset="0"/>
              </a:rPr>
              <a:t>GROUP BY</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ORDER BY </a:t>
            </a:r>
            <a:r>
              <a:rPr lang="en-US" sz="1400" dirty="0">
                <a:latin typeface="Verdana" panose="020B0604030504040204" pitchFamily="34" charset="0"/>
                <a:ea typeface="Verdana" panose="020B0604030504040204" pitchFamily="34" charset="0"/>
                <a:cs typeface="Courier New" panose="02070309020205020404" pitchFamily="49" charset="0"/>
              </a:rPr>
              <a:t>clauses, or in column functions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host languages, a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is referenced with a unique locator/ pointer value, so an entire </a:t>
            </a:r>
            <a:r>
              <a:rPr lang="en-US" sz="1400" dirty="0">
                <a:latin typeface="Courier New" panose="02070309020205020404" pitchFamily="49" charset="0"/>
                <a:ea typeface="Verdana" panose="020B0604030504040204" pitchFamily="34" charset="0"/>
                <a:cs typeface="Courier New" panose="02070309020205020404" pitchFamily="49" charset="0"/>
              </a:rPr>
              <a:t>BLOB</a:t>
            </a:r>
            <a:r>
              <a:rPr lang="en-US" sz="1400" dirty="0">
                <a:latin typeface="Verdana" panose="020B0604030504040204" pitchFamily="34" charset="0"/>
                <a:ea typeface="Verdana" panose="020B0604030504040204" pitchFamily="34" charset="0"/>
                <a:cs typeface="Courier New" panose="02070309020205020404" pitchFamily="49" charset="0"/>
              </a:rPr>
              <a:t> doesn't need to be transferred across a client/server network</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808802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
        <p:nvSpPr>
          <p:cNvPr id="84" name="Shape 84"/>
          <p:cNvSpPr>
            <a:spLocks noGrp="1"/>
          </p:cNvSpPr>
          <p:nvPr>
            <p:ph type="title"/>
          </p:nvPr>
        </p:nvSpPr>
        <p:spPr>
          <a:prstGeom prst="rect">
            <a:avLst/>
          </a:prstGeom>
        </p:spPr>
        <p:txBody>
          <a:bodyPr/>
          <a:lstStyle/>
          <a:p>
            <a:r>
              <a:rPr lang="en-US" dirty="0"/>
              <a:t>DBMS BLOB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BLOB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a:latin typeface="Courier New" panose="02070309020205020404" pitchFamily="49" charset="0"/>
                <a:ea typeface="Verdana" panose="020B0604030504040204" pitchFamily="34" charset="0"/>
                <a:cs typeface="Courier New" panose="02070309020205020404" pitchFamily="49" charset="0"/>
              </a:rPr>
              <a:t>binary, </a:t>
            </a:r>
            <a:r>
              <a:rPr lang="en-US" sz="1800" dirty="0" err="1">
                <a:latin typeface="Courier New" panose="02070309020205020404" pitchFamily="49" charset="0"/>
                <a:ea typeface="Verdana" panose="020B0604030504040204" pitchFamily="34" charset="0"/>
                <a:cs typeface="Courier New" panose="02070309020205020404" pitchFamily="49" charset="0"/>
              </a:rPr>
              <a:t>varbinary</a:t>
            </a:r>
            <a:r>
              <a:rPr lang="en-US" sz="1800" dirty="0">
                <a:latin typeface="Courier New" panose="02070309020205020404" pitchFamily="49" charset="0"/>
                <a:ea typeface="Verdana" panose="020B0604030504040204" pitchFamily="34" charset="0"/>
                <a:cs typeface="Courier New" panose="02070309020205020404" pitchFamily="49" charset="0"/>
              </a:rPr>
              <a:t>, image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a:latin typeface="Courier New" panose="02070309020205020404" pitchFamily="49" charset="0"/>
                <a:ea typeface="Verdana" panose="020B0604030504040204" pitchFamily="34" charset="0"/>
                <a:cs typeface="Courier New" panose="02070309020205020404" pitchFamily="49" charset="0"/>
              </a:rPr>
              <a:t>raw, long raw, blob, </a:t>
            </a:r>
            <a:r>
              <a:rPr lang="en-US" sz="1800" dirty="0" err="1">
                <a:latin typeface="Courier New" panose="02070309020205020404" pitchFamily="49" charset="0"/>
                <a:ea typeface="Verdana" panose="020B0604030504040204" pitchFamily="34" charset="0"/>
                <a:cs typeface="Courier New" panose="02070309020205020404" pitchFamily="49" charset="0"/>
              </a:rPr>
              <a:t>bfile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a:t>
            </a:r>
            <a:r>
              <a:rPr lang="en-US" sz="1800" dirty="0">
                <a:latin typeface="Courier New" panose="02070309020205020404" pitchFamily="49" charset="0"/>
                <a:ea typeface="Verdana" panose="020B0604030504040204" pitchFamily="34" charset="0"/>
                <a:cs typeface="Courier New" panose="02070309020205020404" pitchFamily="49" charset="0"/>
              </a:rPr>
              <a:t>blob</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a:latin typeface="Courier New" panose="02070309020205020404" pitchFamily="49" charset="0"/>
                <a:ea typeface="Verdana" panose="020B0604030504040204" pitchFamily="34" charset="0"/>
                <a:cs typeface="Courier New" panose="02070309020205020404" pitchFamily="49" charset="0"/>
              </a:rPr>
              <a:t>binary, </a:t>
            </a:r>
            <a:r>
              <a:rPr lang="en-US" sz="1800" dirty="0" err="1">
                <a:latin typeface="Courier New" panose="02070309020205020404" pitchFamily="49" charset="0"/>
                <a:ea typeface="Verdana" panose="020B0604030504040204" pitchFamily="34" charset="0"/>
                <a:cs typeface="Courier New" panose="02070309020205020404" pitchFamily="49" charset="0"/>
              </a:rPr>
              <a:t>varbinary</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tinyblob</a:t>
            </a:r>
            <a:r>
              <a:rPr lang="en-US" sz="1800" dirty="0">
                <a:latin typeface="Courier New" panose="02070309020205020404" pitchFamily="49" charset="0"/>
                <a:ea typeface="Verdana" panose="020B0604030504040204" pitchFamily="34" charset="0"/>
                <a:cs typeface="Courier New" panose="02070309020205020404" pitchFamily="49" charset="0"/>
              </a:rPr>
              <a:t>, blob, </a:t>
            </a:r>
            <a:r>
              <a:rPr lang="en-US" sz="1800" dirty="0" err="1">
                <a:latin typeface="Courier New" panose="02070309020205020404" pitchFamily="49" charset="0"/>
                <a:ea typeface="Verdana" panose="020B0604030504040204" pitchFamily="34" charset="0"/>
                <a:cs typeface="Courier New" panose="02070309020205020404" pitchFamily="49" charset="0"/>
              </a:rPr>
              <a:t>mediumblob</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longblob</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a:latin typeface="Courier New" panose="02070309020205020404" pitchFamily="49" charset="0"/>
                <a:ea typeface="Verdana" panose="020B0604030504040204" pitchFamily="34" charset="0"/>
                <a:cs typeface="Courier New" panose="02070309020205020404" pitchFamily="49" charset="0"/>
              </a:rPr>
              <a:t>ole object, attachment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a:latin typeface="Courier New" panose="02070309020205020404" pitchFamily="49" charset="0"/>
                <a:ea typeface="Verdana" panose="020B0604030504040204" pitchFamily="34" charset="0"/>
                <a:cs typeface="Courier New" panose="02070309020205020404" pitchFamily="49" charset="0"/>
              </a:rPr>
              <a:t>bit, bit varying, </a:t>
            </a:r>
            <a:r>
              <a:rPr lang="en-US" sz="1800" dirty="0" err="1">
                <a:latin typeface="Courier New" panose="02070309020205020404" pitchFamily="49" charset="0"/>
                <a:ea typeface="Verdana" panose="020B0604030504040204" pitchFamily="34" charset="0"/>
                <a:cs typeface="Courier New" panose="02070309020205020404" pitchFamily="49" charset="0"/>
              </a:rPr>
              <a:t>bytea</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oid</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191835691"/>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sp>
        <p:nvSpPr>
          <p:cNvPr id="84" name="Shape 84"/>
          <p:cNvSpPr>
            <a:spLocks noGrp="1"/>
          </p:cNvSpPr>
          <p:nvPr>
            <p:ph type="title"/>
          </p:nvPr>
        </p:nvSpPr>
        <p:spPr>
          <a:prstGeom prst="rect">
            <a:avLst/>
          </a:prstGeom>
        </p:spPr>
        <p:txBody>
          <a:bodyPr/>
          <a:lstStyle/>
          <a:p>
            <a:r>
              <a:rPr lang="en-US" dirty="0"/>
              <a:t>SQL Exact Numeric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Exact Numeric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exact numerical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be a negative, zero, or positive number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an integer or a decimal number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An integer is a whole number without a decimal point: –42, 0, 62262</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decimal number has digits to the right of the decimal point: –22.06, 0.0, 0.0003, 12.34</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 fixed precision and scale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precision is the number of significant digits, the total number of digits both to the right and to the left of the decimal point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scale is the number of digits to the right of the decimal point and can't exceed the precision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To represent a whole number, set the scale equal to zero </a:t>
            </a: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69609821"/>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sp>
        <p:nvSpPr>
          <p:cNvPr id="84" name="Shape 84"/>
          <p:cNvSpPr>
            <a:spLocks noGrp="1"/>
          </p:cNvSpPr>
          <p:nvPr>
            <p:ph type="title"/>
          </p:nvPr>
        </p:nvSpPr>
        <p:spPr>
          <a:prstGeom prst="rect">
            <a:avLst/>
          </a:prstGeom>
        </p:spPr>
        <p:txBody>
          <a:bodyPr/>
          <a:lstStyle/>
          <a:p>
            <a:r>
              <a:rPr lang="en-US" dirty="0"/>
              <a:t>SQL Numeric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Numeric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NUMERIC</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decimal number stored in a column defined as </a:t>
            </a:r>
            <a:r>
              <a:rPr lang="en-US" sz="1400" dirty="0">
                <a:latin typeface="Courier New" panose="02070309020205020404" pitchFamily="49" charset="0"/>
                <a:ea typeface="Verdana" panose="020B0604030504040204" pitchFamily="34" charset="0"/>
                <a:cs typeface="Courier New" panose="02070309020205020404" pitchFamily="49" charset="0"/>
              </a:rPr>
              <a:t>NUMERIC(precision [,scale])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Precision is greater than or equal to 1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maximum precision allowed depends on the DBMS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Scale is a value from 0 to precision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If scale is omitted, it defaults to zero, making the number an </a:t>
            </a:r>
            <a:r>
              <a:rPr lang="en-US" sz="1000" dirty="0">
                <a:latin typeface="Courier New" panose="02070309020205020404" pitchFamily="49" charset="0"/>
                <a:ea typeface="Verdana" panose="020B0604030504040204" pitchFamily="34" charset="0"/>
                <a:cs typeface="Courier New" panose="02070309020205020404" pitchFamily="49" charset="0"/>
              </a:rPr>
              <a:t>INTEGER</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DECIMAL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Similar to </a:t>
            </a:r>
            <a:r>
              <a:rPr lang="en-US" sz="1400" dirty="0">
                <a:latin typeface="Courier New" panose="02070309020205020404" pitchFamily="49" charset="0"/>
                <a:ea typeface="Verdana" panose="020B0604030504040204" pitchFamily="34" charset="0"/>
                <a:cs typeface="Courier New" panose="02070309020205020404" pitchFamily="49" charset="0"/>
              </a:rPr>
              <a:t>NUMERIC</a:t>
            </a:r>
            <a:r>
              <a:rPr lang="en-US" sz="1400" dirty="0">
                <a:latin typeface="Verdana" panose="020B0604030504040204" pitchFamily="34" charset="0"/>
                <a:ea typeface="Verdana" panose="020B0604030504040204" pitchFamily="34" charset="0"/>
                <a:cs typeface="Courier New" panose="02070309020205020404" pitchFamily="49" charset="0"/>
              </a:rPr>
              <a:t> but the DBMS can choose a precision greater than that specified by </a:t>
            </a:r>
            <a:r>
              <a:rPr lang="en-US" sz="1400" dirty="0">
                <a:latin typeface="Courier New" panose="02070309020205020404" pitchFamily="49" charset="0"/>
                <a:ea typeface="Verdana" panose="020B0604030504040204" pitchFamily="34" charset="0"/>
                <a:cs typeface="Courier New" panose="02070309020205020404" pitchFamily="49" charset="0"/>
              </a:rPr>
              <a:t>DECIMAL(precision [,scale])</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Precision specifies the minimum precision, not an exact precision as in </a:t>
            </a:r>
            <a:r>
              <a:rPr lang="en-US" sz="1000" dirty="0">
                <a:latin typeface="Courier New" panose="02070309020205020404" pitchFamily="49" charset="0"/>
                <a:ea typeface="Verdana" panose="020B0604030504040204" pitchFamily="34" charset="0"/>
                <a:cs typeface="Courier New" panose="02070309020205020404" pitchFamily="49" charset="0"/>
              </a:rPr>
              <a:t>NUMERIC</a:t>
            </a:r>
            <a:r>
              <a:rPr lang="en-US" sz="10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DECIMAL</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DEC</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INTEGER</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minimum and maximum values that can be stored in an </a:t>
            </a:r>
            <a:r>
              <a:rPr lang="en-US" sz="1400" dirty="0">
                <a:latin typeface="Courier New" panose="02070309020205020404" pitchFamily="49" charset="0"/>
                <a:ea typeface="Verdana" panose="020B0604030504040204" pitchFamily="34" charset="0"/>
                <a:cs typeface="Courier New" panose="02070309020205020404" pitchFamily="49" charset="0"/>
              </a:rPr>
              <a:t>INTEGER</a:t>
            </a:r>
            <a:r>
              <a:rPr lang="en-US" sz="1400" dirty="0">
                <a:latin typeface="Verdana" panose="020B0604030504040204" pitchFamily="34" charset="0"/>
                <a:ea typeface="Verdana" panose="020B0604030504040204" pitchFamily="34" charset="0"/>
                <a:cs typeface="Courier New" panose="02070309020205020404" pitchFamily="49" charset="0"/>
              </a:rPr>
              <a:t> column depend on the DBMS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INTEGER</a:t>
            </a:r>
            <a:r>
              <a:rPr lang="en-US" sz="1400" dirty="0">
                <a:latin typeface="Verdana" panose="020B0604030504040204" pitchFamily="34" charset="0"/>
                <a:ea typeface="Verdana" panose="020B0604030504040204" pitchFamily="34" charset="0"/>
                <a:cs typeface="Courier New" panose="02070309020205020404" pitchFamily="49" charset="0"/>
              </a:rPr>
              <a:t> has no arguments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INTEGER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INT</a:t>
            </a:r>
            <a:r>
              <a:rPr lang="en-US" sz="1400" dirty="0">
                <a:latin typeface="Verdana" panose="020B0604030504040204" pitchFamily="34" charset="0"/>
                <a:ea typeface="Verdana" panose="020B0604030504040204" pitchFamily="34" charset="0"/>
                <a:cs typeface="Courier New" panose="02070309020205020404" pitchFamily="49" charset="0"/>
              </a:rPr>
              <a:t> are synonyms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221068478"/>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sp>
        <p:nvSpPr>
          <p:cNvPr id="84" name="Shape 84"/>
          <p:cNvSpPr>
            <a:spLocks noGrp="1"/>
          </p:cNvSpPr>
          <p:nvPr>
            <p:ph type="title"/>
          </p:nvPr>
        </p:nvSpPr>
        <p:spPr>
          <a:prstGeom prst="rect">
            <a:avLst/>
          </a:prstGeom>
        </p:spPr>
        <p:txBody>
          <a:bodyPr/>
          <a:lstStyle/>
          <a:p>
            <a:r>
              <a:rPr lang="en-US" dirty="0"/>
              <a:t>SQL Numeric Data Types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Numeric Data Types (cont'd)</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SMALLINT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INTEGER</a:t>
            </a:r>
            <a:r>
              <a:rPr lang="en-US" sz="1400" dirty="0">
                <a:latin typeface="Verdana" panose="020B0604030504040204" pitchFamily="34" charset="0"/>
                <a:ea typeface="Verdana" panose="020B0604030504040204" pitchFamily="34" charset="0"/>
                <a:cs typeface="Courier New" panose="02070309020205020404" pitchFamily="49" charset="0"/>
              </a:rPr>
              <a:t> but might hold a smaller range of values, depending on the DBMS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SMALLINT</a:t>
            </a:r>
            <a:r>
              <a:rPr lang="en-US" sz="1400" dirty="0">
                <a:latin typeface="Verdana" panose="020B0604030504040204" pitchFamily="34" charset="0"/>
                <a:ea typeface="Verdana" panose="020B0604030504040204" pitchFamily="34" charset="0"/>
                <a:cs typeface="Courier New" panose="02070309020205020404" pitchFamily="49" charset="0"/>
              </a:rPr>
              <a:t> takes no arguments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BIGINT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INTEGER</a:t>
            </a:r>
            <a:r>
              <a:rPr lang="en-US" sz="1400" dirty="0">
                <a:latin typeface="Verdana" panose="020B0604030504040204" pitchFamily="34" charset="0"/>
                <a:ea typeface="Verdana" panose="020B0604030504040204" pitchFamily="34" charset="0"/>
                <a:cs typeface="Courier New" panose="02070309020205020404" pitchFamily="49" charset="0"/>
              </a:rPr>
              <a:t> but might hold a larger range of values, depending on the DBMS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BIGINT</a:t>
            </a:r>
            <a:r>
              <a:rPr lang="en-US" sz="1400" dirty="0">
                <a:latin typeface="Verdana" panose="020B0604030504040204" pitchFamily="34" charset="0"/>
                <a:ea typeface="Verdana" panose="020B0604030504040204" pitchFamily="34" charset="0"/>
                <a:cs typeface="Courier New" panose="02070309020205020404" pitchFamily="49" charset="0"/>
              </a:rPr>
              <a:t> takes no arguments</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put a numeric literal in quotes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be safe, store numbers as strings if the numbers are not involved in arithmetic calculations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save space and prevent data loss by storing telephone numbers, zip codes, and U.S. Social Security numbers as strings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you store the zip code '01234' as a number instead of as a string, you lose the leading zero.</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Calculations involving only integers run much faster than those involving decimal and floating-point numbers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570799125"/>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84" name="Shape 84"/>
          <p:cNvSpPr>
            <a:spLocks noGrp="1"/>
          </p:cNvSpPr>
          <p:nvPr>
            <p:ph type="title"/>
          </p:nvPr>
        </p:nvSpPr>
        <p:spPr>
          <a:prstGeom prst="rect">
            <a:avLst/>
          </a:prstGeom>
        </p:spPr>
        <p:txBody>
          <a:bodyPr/>
          <a:lstStyle/>
          <a:p>
            <a:r>
              <a:rPr lang="en-US" dirty="0"/>
              <a:t>DBMS Exact Numeric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Exact Numeric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err="1">
                <a:latin typeface="Courier New" panose="02070309020205020404" pitchFamily="49" charset="0"/>
                <a:ea typeface="Verdana" panose="020B0604030504040204" pitchFamily="34" charset="0"/>
                <a:cs typeface="Courier New" panose="02070309020205020404" pitchFamily="49" charset="0"/>
              </a:rPr>
              <a:t>bigint</a:t>
            </a:r>
            <a:r>
              <a:rPr lang="en-US" sz="1800" dirty="0">
                <a:latin typeface="Courier New" panose="02070309020205020404" pitchFamily="49" charset="0"/>
                <a:ea typeface="Verdana" panose="020B0604030504040204" pitchFamily="34" charset="0"/>
                <a:cs typeface="Courier New" panose="02070309020205020404" pitchFamily="49" charset="0"/>
              </a:rPr>
              <a:t>, int, </a:t>
            </a:r>
            <a:r>
              <a:rPr lang="en-US" sz="1800" dirty="0" err="1">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tinyint</a:t>
            </a:r>
            <a:r>
              <a:rPr lang="en-US" sz="1800" dirty="0">
                <a:latin typeface="Courier New" panose="02070309020205020404" pitchFamily="49" charset="0"/>
                <a:ea typeface="Verdana" panose="020B0604030504040204" pitchFamily="34" charset="0"/>
                <a:cs typeface="Courier New" panose="02070309020205020404" pitchFamily="49" charset="0"/>
              </a:rPr>
              <a:t>, decimal, numeric</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a:latin typeface="Courier New" panose="02070309020205020404" pitchFamily="49" charset="0"/>
                <a:ea typeface="Verdana" panose="020B0604030504040204" pitchFamily="34" charset="0"/>
                <a:cs typeface="Courier New" panose="02070309020205020404" pitchFamily="49" charset="0"/>
              </a:rPr>
              <a:t>number, float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a:t>
            </a:r>
            <a:r>
              <a:rPr lang="en-US" sz="1800" dirty="0" err="1">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Courier New" panose="02070309020205020404" pitchFamily="49" charset="0"/>
                <a:ea typeface="Verdana" panose="020B0604030504040204" pitchFamily="34" charset="0"/>
                <a:cs typeface="Courier New" panose="02070309020205020404" pitchFamily="49" charset="0"/>
              </a:rPr>
              <a:t>, integer, </a:t>
            </a:r>
            <a:r>
              <a:rPr lang="en-US" sz="1800" dirty="0" err="1">
                <a:latin typeface="Courier New" panose="02070309020205020404" pitchFamily="49" charset="0"/>
                <a:ea typeface="Verdana" panose="020B0604030504040204" pitchFamily="34" charset="0"/>
                <a:cs typeface="Courier New" panose="02070309020205020404" pitchFamily="49" charset="0"/>
              </a:rPr>
              <a:t>bigint</a:t>
            </a:r>
            <a:r>
              <a:rPr lang="en-US" sz="1800" dirty="0">
                <a:latin typeface="Courier New" panose="02070309020205020404" pitchFamily="49" charset="0"/>
                <a:ea typeface="Verdana" panose="020B0604030504040204" pitchFamily="34" charset="0"/>
                <a:cs typeface="Courier New" panose="02070309020205020404" pitchFamily="49" charset="0"/>
              </a:rPr>
              <a:t>, decimal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err="1">
                <a:latin typeface="Courier New" panose="02070309020205020404" pitchFamily="49" charset="0"/>
                <a:ea typeface="Verdana" panose="020B0604030504040204" pitchFamily="34" charset="0"/>
                <a:cs typeface="Courier New" panose="02070309020205020404" pitchFamily="49" charset="0"/>
              </a:rPr>
              <a:t>tinyint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mediumint</a:t>
            </a:r>
            <a:r>
              <a:rPr lang="en-US" sz="1800" dirty="0">
                <a:latin typeface="Courier New" panose="02070309020205020404" pitchFamily="49" charset="0"/>
                <a:ea typeface="Verdana" panose="020B0604030504040204" pitchFamily="34" charset="0"/>
                <a:cs typeface="Courier New" panose="02070309020205020404" pitchFamily="49" charset="0"/>
              </a:rPr>
              <a:t>, int, </a:t>
            </a:r>
            <a:r>
              <a:rPr lang="en-US" sz="1800" dirty="0" err="1">
                <a:latin typeface="Courier New" panose="02070309020205020404" pitchFamily="49" charset="0"/>
                <a:ea typeface="Verdana" panose="020B0604030504040204" pitchFamily="34" charset="0"/>
                <a:cs typeface="Courier New" panose="02070309020205020404" pitchFamily="49" charset="0"/>
              </a:rPr>
              <a:t>bigint</a:t>
            </a:r>
            <a:r>
              <a:rPr lang="en-US" sz="1800" dirty="0">
                <a:latin typeface="Courier New" panose="02070309020205020404" pitchFamily="49" charset="0"/>
                <a:ea typeface="Verdana" panose="020B0604030504040204" pitchFamily="34" charset="0"/>
                <a:cs typeface="Courier New" panose="02070309020205020404" pitchFamily="49" charset="0"/>
              </a:rPr>
              <a:t>, decimal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a:latin typeface="Courier New" panose="02070309020205020404" pitchFamily="49" charset="0"/>
                <a:ea typeface="Verdana" panose="020B0604030504040204" pitchFamily="34" charset="0"/>
                <a:cs typeface="Courier New" panose="02070309020205020404" pitchFamily="49" charset="0"/>
              </a:rPr>
              <a:t>byte, decimal, integer, long integer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err="1">
                <a:latin typeface="Courier New" panose="02070309020205020404" pitchFamily="49" charset="0"/>
                <a:ea typeface="Verdana" panose="020B0604030504040204" pitchFamily="34" charset="0"/>
                <a:cs typeface="Courier New" panose="02070309020205020404" pitchFamily="49" charset="0"/>
              </a:rPr>
              <a:t>smallint</a:t>
            </a:r>
            <a:r>
              <a:rPr lang="en-US" sz="1800" dirty="0">
                <a:latin typeface="Courier New" panose="02070309020205020404" pitchFamily="49" charset="0"/>
                <a:ea typeface="Verdana" panose="020B0604030504040204" pitchFamily="34" charset="0"/>
                <a:cs typeface="Courier New" panose="02070309020205020404" pitchFamily="49" charset="0"/>
              </a:rPr>
              <a:t>, integer, </a:t>
            </a:r>
            <a:r>
              <a:rPr lang="en-US" sz="1800" dirty="0" err="1">
                <a:latin typeface="Courier New" panose="02070309020205020404" pitchFamily="49" charset="0"/>
                <a:ea typeface="Verdana" panose="020B0604030504040204" pitchFamily="34" charset="0"/>
                <a:cs typeface="Courier New" panose="02070309020205020404" pitchFamily="49" charset="0"/>
              </a:rPr>
              <a:t>bigint</a:t>
            </a:r>
            <a:r>
              <a:rPr lang="en-US" sz="1800" dirty="0">
                <a:latin typeface="Courier New" panose="02070309020205020404" pitchFamily="49" charset="0"/>
                <a:ea typeface="Verdana" panose="020B0604030504040204" pitchFamily="34" charset="0"/>
                <a:cs typeface="Courier New" panose="02070309020205020404" pitchFamily="49" charset="0"/>
              </a:rPr>
              <a:t>, numeric</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92553185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66</a:t>
            </a:fld>
            <a:endParaRPr/>
          </a:p>
        </p:txBody>
      </p:sp>
      <p:sp>
        <p:nvSpPr>
          <p:cNvPr id="84" name="Shape 84"/>
          <p:cNvSpPr>
            <a:spLocks noGrp="1"/>
          </p:cNvSpPr>
          <p:nvPr>
            <p:ph type="title"/>
          </p:nvPr>
        </p:nvSpPr>
        <p:spPr>
          <a:prstGeom prst="rect">
            <a:avLst/>
          </a:prstGeom>
        </p:spPr>
        <p:txBody>
          <a:bodyPr/>
          <a:lstStyle/>
          <a:p>
            <a:r>
              <a:rPr lang="en-US" dirty="0"/>
              <a:t>SQL Approximate Numeric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Approximate Numeric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approximate numerical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be a negative, zero, or positive number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considered to be an approximation of a floating-point (real) number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Represents very small or very large quantities common in technical, scientific, statistical, and financial calculations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Is expressed in scientific notation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number in scientific notation is written as a decimal number multiplied by an (integer) power of 10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An uppercase E is the exponentiation symbol: 2.5E2 = 2.5 × 102 = 250</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mantissa is the portion that expresses the significant digits (2.5 here), and the exponent is the power of 10 (2 here)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mantissa and exponent each can have a sign: –2.5E–2 = –2.5 × 10–2 = –0.025</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has a fixed precision but no explicit scale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sign and magnitude of the exponent determine the scale intrinsically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precision is the number of (binary) bits used to store the mantissa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To convert from binary to decimal precision, multiply precision by 0.30103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To convert from decimal to binary precision, multiply decimal precision by 3.32193 </a:t>
            </a:r>
          </a:p>
          <a:p>
            <a:pPr marL="762000" lvl="2"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5249693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67</a:t>
            </a:fld>
            <a:endParaRPr/>
          </a:p>
        </p:txBody>
      </p:sp>
      <p:sp>
        <p:nvSpPr>
          <p:cNvPr id="84" name="Shape 84"/>
          <p:cNvSpPr>
            <a:spLocks noGrp="1"/>
          </p:cNvSpPr>
          <p:nvPr>
            <p:ph type="title"/>
          </p:nvPr>
        </p:nvSpPr>
        <p:spPr>
          <a:xfrm>
            <a:off x="137854" y="92074"/>
            <a:ext cx="7218050" cy="542133"/>
          </a:xfrm>
          <a:prstGeom prst="rect">
            <a:avLst/>
          </a:prstGeom>
        </p:spPr>
        <p:txBody>
          <a:bodyPr>
            <a:normAutofit fontScale="90000"/>
          </a:bodyPr>
          <a:lstStyle/>
          <a:p>
            <a:r>
              <a:rPr lang="en-US" dirty="0"/>
              <a:t>SQL Approximate Numeric Data Types (cont'd)</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Approximate Numeric Data Types (cont'd)</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FLOAT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floating-point number, stored in a column defined as </a:t>
            </a:r>
            <a:r>
              <a:rPr lang="en-US" sz="1400" dirty="0">
                <a:latin typeface="Courier New" panose="02070309020205020404" pitchFamily="49" charset="0"/>
                <a:ea typeface="Verdana" panose="020B0604030504040204" pitchFamily="34" charset="0"/>
                <a:cs typeface="Courier New" panose="02070309020205020404" pitchFamily="49" charset="0"/>
              </a:rPr>
              <a:t>FLOAT(precision)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Precision is greater than or equal to 1 and expressed as the number of bits (not the number of digits)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maximum precision depends on the DBMS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REAL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FLOAT</a:t>
            </a:r>
            <a:r>
              <a:rPr lang="en-US" sz="1400" dirty="0">
                <a:latin typeface="Verdana" panose="020B0604030504040204" pitchFamily="34" charset="0"/>
                <a:ea typeface="Verdana" panose="020B0604030504040204" pitchFamily="34" charset="0"/>
                <a:cs typeface="Courier New" panose="02070309020205020404" pitchFamily="49" charset="0"/>
              </a:rPr>
              <a:t> but the DBMS defines the precision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REAL</a:t>
            </a:r>
            <a:r>
              <a:rPr lang="en-US" sz="1400" dirty="0">
                <a:latin typeface="Verdana" panose="020B0604030504040204" pitchFamily="34" charset="0"/>
                <a:ea typeface="Verdana" panose="020B0604030504040204" pitchFamily="34" charset="0"/>
                <a:cs typeface="Courier New" panose="02070309020205020404" pitchFamily="49" charset="0"/>
              </a:rPr>
              <a:t> numbers usually are called single-precision numbers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REAL</a:t>
            </a:r>
            <a:r>
              <a:rPr lang="en-US" sz="1400" dirty="0">
                <a:latin typeface="Verdana" panose="020B0604030504040204" pitchFamily="34" charset="0"/>
                <a:ea typeface="Verdana" panose="020B0604030504040204" pitchFamily="34" charset="0"/>
                <a:cs typeface="Courier New" panose="02070309020205020404" pitchFamily="49" charset="0"/>
              </a:rPr>
              <a:t> takes no arguments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DOUBLE PRECISION</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Same as </a:t>
            </a:r>
            <a:r>
              <a:rPr lang="en-US" sz="1000" dirty="0">
                <a:latin typeface="Courier New" panose="02070309020205020404" pitchFamily="49" charset="0"/>
                <a:ea typeface="Verdana" panose="020B0604030504040204" pitchFamily="34" charset="0"/>
                <a:cs typeface="Courier New" panose="02070309020205020404" pitchFamily="49" charset="0"/>
              </a:rPr>
              <a:t>FLOAT</a:t>
            </a:r>
            <a:r>
              <a:rPr lang="en-US" sz="1000" dirty="0">
                <a:latin typeface="Verdana" panose="020B0604030504040204" pitchFamily="34" charset="0"/>
                <a:ea typeface="Verdana" panose="020B0604030504040204" pitchFamily="34" charset="0"/>
                <a:cs typeface="Courier New" panose="02070309020205020404" pitchFamily="49" charset="0"/>
              </a:rPr>
              <a:t> but the DBMS defines the precision, which must be greater than that of </a:t>
            </a:r>
            <a:r>
              <a:rPr lang="en-US" sz="1000" dirty="0">
                <a:latin typeface="Courier New" panose="02070309020205020404" pitchFamily="49" charset="0"/>
                <a:ea typeface="Verdana" panose="020B0604030504040204" pitchFamily="34" charset="0"/>
                <a:cs typeface="Courier New" panose="02070309020205020404" pitchFamily="49" charset="0"/>
              </a:rPr>
              <a:t>REAL</a:t>
            </a:r>
            <a:r>
              <a:rPr lang="en-US" sz="1000" dirty="0">
                <a:latin typeface="Verdana" panose="020B0604030504040204" pitchFamily="34" charset="0"/>
                <a:ea typeface="Verdana" panose="020B0604030504040204" pitchFamily="34" charset="0"/>
                <a:cs typeface="Courier New" panose="02070309020205020404" pitchFamily="49" charset="0"/>
              </a:rPr>
              <a:t>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DOUBLE PRECISION</a:t>
            </a:r>
            <a:r>
              <a:rPr lang="en-US" sz="1000" dirty="0">
                <a:latin typeface="Verdana" panose="020B0604030504040204" pitchFamily="34" charset="0"/>
                <a:ea typeface="Verdana" panose="020B0604030504040204" pitchFamily="34" charset="0"/>
                <a:cs typeface="Courier New" panose="02070309020205020404" pitchFamily="49" charset="0"/>
              </a:rPr>
              <a:t> takes no arguments.</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5688917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68</a:t>
            </a:fld>
            <a:endParaRPr/>
          </a:p>
        </p:txBody>
      </p:sp>
      <p:sp>
        <p:nvSpPr>
          <p:cNvPr id="84" name="Shape 84"/>
          <p:cNvSpPr>
            <a:spLocks noGrp="1"/>
          </p:cNvSpPr>
          <p:nvPr>
            <p:ph type="title"/>
          </p:nvPr>
        </p:nvSpPr>
        <p:spPr>
          <a:prstGeom prst="rect">
            <a:avLst/>
          </a:prstGeom>
        </p:spPr>
        <p:txBody>
          <a:bodyPr/>
          <a:lstStyle/>
          <a:p>
            <a:r>
              <a:rPr lang="en-US" dirty="0"/>
              <a:t>DBMS Approximate Numeric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Approximate Numeric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a:latin typeface="Courier New" panose="02070309020205020404" pitchFamily="49" charset="0"/>
                <a:ea typeface="Verdana" panose="020B0604030504040204" pitchFamily="34" charset="0"/>
                <a:cs typeface="Courier New" panose="02070309020205020404" pitchFamily="49" charset="0"/>
              </a:rPr>
              <a:t>float, real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err="1">
                <a:latin typeface="Courier New" panose="02070309020205020404" pitchFamily="49" charset="0"/>
                <a:ea typeface="Verdana" panose="020B0604030504040204" pitchFamily="34" charset="0"/>
                <a:cs typeface="Courier New" panose="02070309020205020404" pitchFamily="49" charset="0"/>
              </a:rPr>
              <a:t>binary_float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binary_double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a:t>
            </a:r>
            <a:r>
              <a:rPr lang="en-US" sz="1800" dirty="0">
                <a:latin typeface="Courier New" panose="02070309020205020404" pitchFamily="49" charset="0"/>
                <a:ea typeface="Verdana" panose="020B0604030504040204" pitchFamily="34" charset="0"/>
                <a:cs typeface="Courier New" panose="02070309020205020404" pitchFamily="49" charset="0"/>
              </a:rPr>
              <a:t>real, double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a:latin typeface="Courier New" panose="02070309020205020404" pitchFamily="49" charset="0"/>
                <a:ea typeface="Verdana" panose="020B0604030504040204" pitchFamily="34" charset="0"/>
                <a:cs typeface="Courier New" panose="02070309020205020404" pitchFamily="49" charset="0"/>
              </a:rPr>
              <a:t>float, double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a:latin typeface="Courier New" panose="02070309020205020404" pitchFamily="49" charset="0"/>
                <a:ea typeface="Verdana" panose="020B0604030504040204" pitchFamily="34" charset="0"/>
                <a:cs typeface="Courier New" panose="02070309020205020404" pitchFamily="49" charset="0"/>
              </a:rPr>
              <a:t>single, double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a:latin typeface="Courier New" panose="02070309020205020404" pitchFamily="49" charset="0"/>
                <a:ea typeface="Verdana" panose="020B0604030504040204" pitchFamily="34" charset="0"/>
                <a:cs typeface="Courier New" panose="02070309020205020404" pitchFamily="49" charset="0"/>
              </a:rPr>
              <a:t>real, double precision</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r>
              <a:rPr lang="en-US" sz="1400" dirty="0">
                <a:latin typeface="Verdana" panose="020B0604030504040204" pitchFamily="34" charset="0"/>
                <a:ea typeface="Verdana" panose="020B0604030504040204" pitchFamily="34" charset="0"/>
                <a:cs typeface="Courier New" panose="02070309020205020404" pitchFamily="49" charset="0"/>
              </a:rPr>
              <a:t>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87291198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69</a:t>
            </a:fld>
            <a:endParaRPr/>
          </a:p>
        </p:txBody>
      </p:sp>
      <p:sp>
        <p:nvSpPr>
          <p:cNvPr id="84" name="Shape 84"/>
          <p:cNvSpPr>
            <a:spLocks noGrp="1"/>
          </p:cNvSpPr>
          <p:nvPr>
            <p:ph type="title"/>
          </p:nvPr>
        </p:nvSpPr>
        <p:spPr>
          <a:prstGeom prst="rect">
            <a:avLst/>
          </a:prstGeom>
        </p:spPr>
        <p:txBody>
          <a:bodyPr/>
          <a:lstStyle/>
          <a:p>
            <a:r>
              <a:rPr lang="en-US" dirty="0"/>
              <a:t>SQL Boolean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Boolean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Boolean value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the type name </a:t>
            </a:r>
            <a:r>
              <a:rPr lang="en-US" sz="1400" dirty="0">
                <a:latin typeface="Courier New" panose="02070309020205020404" pitchFamily="49" charset="0"/>
                <a:ea typeface="Verdana" panose="020B0604030504040204" pitchFamily="34" charset="0"/>
                <a:cs typeface="Courier New" panose="02070309020205020404" pitchFamily="49" charset="0"/>
              </a:rPr>
              <a:t>BOOLEAN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literal </a:t>
            </a:r>
            <a:r>
              <a:rPr lang="en-US" sz="1400" i="1" dirty="0">
                <a:latin typeface="Verdana" panose="020B0604030504040204" pitchFamily="34" charset="0"/>
                <a:ea typeface="Verdana" panose="020B0604030504040204" pitchFamily="34" charset="0"/>
                <a:cs typeface="Courier New" panose="02070309020205020404" pitchFamily="49" charset="0"/>
              </a:rPr>
              <a:t>truth values</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TRUE</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FALSE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UNKNOWN</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is equivalent to </a:t>
            </a:r>
            <a:r>
              <a:rPr lang="en-US" sz="1400" dirty="0">
                <a:latin typeface="Courier New" panose="02070309020205020404" pitchFamily="49" charset="0"/>
                <a:ea typeface="Verdana" panose="020B0604030504040204" pitchFamily="34" charset="0"/>
                <a:cs typeface="Courier New" panose="02070309020205020404" pitchFamily="49" charset="0"/>
              </a:rPr>
              <a:t>UNKOWN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is usually used instead of </a:t>
            </a:r>
            <a:r>
              <a:rPr lang="en-US" sz="1400" dirty="0">
                <a:latin typeface="Courier New" panose="02070309020205020404" pitchFamily="49" charset="0"/>
                <a:ea typeface="Verdana" panose="020B0604030504040204" pitchFamily="34" charset="0"/>
                <a:cs typeface="Courier New" panose="02070309020205020404" pitchFamily="49" charset="0"/>
              </a:rPr>
              <a:t>UNKNOWN</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Not all DBMS Boolean types support </a:t>
            </a:r>
            <a:r>
              <a:rPr lang="en-US" sz="1400" dirty="0">
                <a:latin typeface="Courier New" panose="02070309020205020404" pitchFamily="49" charset="0"/>
                <a:ea typeface="Verdana" panose="020B0604030504040204" pitchFamily="34" charset="0"/>
                <a:cs typeface="Courier New" panose="02070309020205020404" pitchFamily="49" charset="0"/>
              </a:rPr>
              <a:t>UNKNOWN</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enclose a Boolean literal in quotes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67673634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84" name="Shape 84"/>
          <p:cNvSpPr>
            <a:spLocks noGrp="1"/>
          </p:cNvSpPr>
          <p:nvPr>
            <p:ph type="title"/>
          </p:nvPr>
        </p:nvSpPr>
        <p:spPr>
          <a:prstGeom prst="rect">
            <a:avLst/>
          </a:prstGeom>
        </p:spPr>
        <p:txBody>
          <a:bodyPr/>
          <a:lstStyle/>
          <a:p>
            <a:r>
              <a:rPr lang="en-US" dirty="0"/>
              <a:t>Server DBMSs vs. Desktop DBMSs</a:t>
            </a:r>
            <a:endParaRPr dirty="0"/>
          </a:p>
        </p:txBody>
      </p:sp>
      <p:sp>
        <p:nvSpPr>
          <p:cNvPr id="85" name="Shape 85"/>
          <p:cNvSpPr>
            <a:spLocks noGrp="1"/>
          </p:cNvSpPr>
          <p:nvPr>
            <p:ph type="body" sz="half" idx="1"/>
          </p:nvPr>
        </p:nvSpPr>
        <p:spPr>
          <a:xfrm>
            <a:off x="129999" y="801569"/>
            <a:ext cx="8930874" cy="5585222"/>
          </a:xfrm>
          <a:prstGeom prst="rect">
            <a:avLst/>
          </a:prstGeom>
        </p:spPr>
        <p:txBody>
          <a:bodyPr/>
          <a:lstStyle/>
          <a:p>
            <a:pPr>
              <a:defRPr sz="2400"/>
            </a:pPr>
            <a:r>
              <a:rPr lang="en-US" dirty="0"/>
              <a:t>Server DBMSs vs. Desktop DBMSs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An SQL server DBMS is the server part of a client/server relationship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Stores databases and responds to SQL requests made by many clients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client is the application that sends an SQL request to a server and handles the server’s response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server executes the SQL against a database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client/server architecture, the client is the computer on your desk, and the server is a designated machine located elsewhere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DBMS interfaces (protocols) including ODBC and JDBC define how client/server requests and responses are transmitted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Server DBMSs include Microsoft SQL Server, Oracle, DB2, MySQL, and PostgreSQL</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desktop DBMS is a stand-alone program that stores a database and does all the SQL processing itself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can’t accept requests from other clients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Desktop systems include Microsoft Access and FileMaker Pro</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875999914"/>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70</a:t>
            </a:fld>
            <a:endParaRPr/>
          </a:p>
        </p:txBody>
      </p:sp>
      <p:sp>
        <p:nvSpPr>
          <p:cNvPr id="84" name="Shape 84"/>
          <p:cNvSpPr>
            <a:spLocks noGrp="1"/>
          </p:cNvSpPr>
          <p:nvPr>
            <p:ph type="title"/>
          </p:nvPr>
        </p:nvSpPr>
        <p:spPr>
          <a:prstGeom prst="rect">
            <a:avLst/>
          </a:prstGeom>
        </p:spPr>
        <p:txBody>
          <a:bodyPr/>
          <a:lstStyle/>
          <a:p>
            <a:r>
              <a:rPr lang="en-US" dirty="0"/>
              <a:t>DBMS Boolean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Boolean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a:latin typeface="Courier New" panose="02070309020205020404" pitchFamily="49" charset="0"/>
                <a:ea typeface="Verdana" panose="020B0604030504040204" pitchFamily="34" charset="0"/>
                <a:cs typeface="Courier New" panose="02070309020205020404" pitchFamily="49" charset="0"/>
              </a:rPr>
              <a:t>bit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a:latin typeface="Courier New" panose="02070309020205020404" pitchFamily="49" charset="0"/>
                <a:ea typeface="Verdana" panose="020B0604030504040204" pitchFamily="34" charset="0"/>
                <a:cs typeface="Courier New" panose="02070309020205020404" pitchFamily="49" charset="0"/>
              </a:rPr>
              <a:t>number(1)</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a:t>
            </a:r>
            <a:r>
              <a:rPr lang="en-US" sz="1800" dirty="0">
                <a:latin typeface="Courier New" panose="02070309020205020404" pitchFamily="49" charset="0"/>
                <a:ea typeface="Verdana" panose="020B0604030504040204" pitchFamily="34" charset="0"/>
                <a:cs typeface="Courier New" panose="02070309020205020404" pitchFamily="49" charset="0"/>
              </a:rPr>
              <a:t>decimal(1)</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err="1">
                <a:latin typeface="Courier New" panose="02070309020205020404" pitchFamily="49" charset="0"/>
                <a:ea typeface="Verdana" panose="020B0604030504040204" pitchFamily="34" charset="0"/>
                <a:cs typeface="Courier New" panose="02070309020205020404" pitchFamily="49" charset="0"/>
              </a:rPr>
              <a:t>boolean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a:latin typeface="Courier New" panose="02070309020205020404" pitchFamily="49" charset="0"/>
                <a:ea typeface="Verdana" panose="020B0604030504040204" pitchFamily="34" charset="0"/>
                <a:cs typeface="Courier New" panose="02070309020205020404" pitchFamily="49" charset="0"/>
              </a:rPr>
              <a:t>yes/no</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err="1">
                <a:latin typeface="Courier New" panose="02070309020205020404" pitchFamily="49" charset="0"/>
                <a:ea typeface="Verdana" panose="020B0604030504040204" pitchFamily="34" charset="0"/>
                <a:cs typeface="Courier New" panose="02070309020205020404" pitchFamily="49" charset="0"/>
              </a:rPr>
              <a:t>boolean</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73200472"/>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71</a:t>
            </a:fld>
            <a:endParaRPr/>
          </a:p>
        </p:txBody>
      </p:sp>
      <p:sp>
        <p:nvSpPr>
          <p:cNvPr id="84" name="Shape 84"/>
          <p:cNvSpPr>
            <a:spLocks noGrp="1"/>
          </p:cNvSpPr>
          <p:nvPr>
            <p:ph type="title"/>
          </p:nvPr>
        </p:nvSpPr>
        <p:spPr>
          <a:prstGeom prst="rect">
            <a:avLst/>
          </a:prstGeom>
        </p:spPr>
        <p:txBody>
          <a:bodyPr/>
          <a:lstStyle/>
          <a:p>
            <a:r>
              <a:rPr lang="en-US" dirty="0"/>
              <a:t>SQL Datetime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Datetime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Datetime data types represent the date and time of day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Datetime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Universal Coordinated Time (UTC)</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Formerly called Greenwich Mean Time (GMT)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Every SQL session must have a default offset from UTC that is used for the duration of the session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–8 hours is the time-zone offset of San Francisco, California</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Gregorian calendar determines how date values are formed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DBMSs reject values not recognized as dates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the 24-hour clock</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Military time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15:00</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Hyphens (-) separate the parts of a date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Colons (:) separate the parts of a time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Separate date from time with a space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51458178"/>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72</a:t>
            </a:fld>
            <a:endParaRPr/>
          </a:p>
        </p:txBody>
      </p:sp>
      <p:sp>
        <p:nvSpPr>
          <p:cNvPr id="84" name="Shape 84"/>
          <p:cNvSpPr>
            <a:spLocks noGrp="1"/>
          </p:cNvSpPr>
          <p:nvPr>
            <p:ph type="title"/>
          </p:nvPr>
        </p:nvSpPr>
        <p:spPr>
          <a:prstGeom prst="rect">
            <a:avLst/>
          </a:prstGeom>
        </p:spPr>
        <p:txBody>
          <a:bodyPr/>
          <a:lstStyle/>
          <a:p>
            <a:r>
              <a:rPr lang="en-US" dirty="0"/>
              <a:t>SQL Datetime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Datetime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a:latin typeface="Courier New" panose="02070309020205020404" pitchFamily="49" charset="0"/>
                <a:ea typeface="Verdana" panose="020B0604030504040204" pitchFamily="34" charset="0"/>
                <a:cs typeface="Courier New" panose="02070309020205020404" pitchFamily="49" charset="0"/>
              </a:rPr>
              <a:t>DATE</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three integer fields, </a:t>
            </a:r>
            <a:r>
              <a:rPr lang="en-US" sz="1400" dirty="0">
                <a:latin typeface="Courier New" panose="02070309020205020404" pitchFamily="49" charset="0"/>
                <a:ea typeface="Verdana" panose="020B0604030504040204" pitchFamily="34" charset="0"/>
                <a:cs typeface="Courier New" panose="02070309020205020404" pitchFamily="49" charset="0"/>
              </a:rPr>
              <a:t>YEAR</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MONTH</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DAY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a length of 10 and is formatted </a:t>
            </a:r>
            <a:r>
              <a:rPr lang="en-US" sz="1400" dirty="0">
                <a:latin typeface="Courier New" panose="02070309020205020404" pitchFamily="49" charset="0"/>
                <a:ea typeface="Verdana" panose="020B0604030504040204" pitchFamily="34" charset="0"/>
                <a:cs typeface="Courier New" panose="02070309020205020404" pitchFamily="49" charset="0"/>
              </a:rPr>
              <a:t>yyyy-mm-dd</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2010-03-15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DATE</a:t>
            </a:r>
            <a:r>
              <a:rPr lang="en-US" sz="1400" dirty="0">
                <a:latin typeface="Verdana" panose="020B0604030504040204" pitchFamily="34" charset="0"/>
                <a:ea typeface="Verdana" panose="020B0604030504040204" pitchFamily="34" charset="0"/>
                <a:cs typeface="Courier New" panose="02070309020205020404" pitchFamily="49" charset="0"/>
              </a:rPr>
              <a:t> takes no arguments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TIME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three fields, </a:t>
            </a:r>
            <a:r>
              <a:rPr lang="en-US" sz="1400" dirty="0">
                <a:latin typeface="Courier New" panose="02070309020205020404" pitchFamily="49" charset="0"/>
                <a:ea typeface="Verdana" panose="020B0604030504040204" pitchFamily="34" charset="0"/>
                <a:cs typeface="Courier New" panose="02070309020205020404" pitchFamily="49" charset="0"/>
              </a:rPr>
              <a:t>HOUR</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MINUTE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SECOND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Has length 8 and is formatted </a:t>
            </a:r>
            <a:r>
              <a:rPr lang="en-US" sz="1400" dirty="0" err="1">
                <a:latin typeface="Courier New" panose="02070309020205020404" pitchFamily="49" charset="0"/>
                <a:ea typeface="Verdana" panose="020B0604030504040204" pitchFamily="34" charset="0"/>
                <a:cs typeface="Courier New" panose="02070309020205020404" pitchFamily="49" charset="0"/>
              </a:rPr>
              <a:t>hh:mm:ss</a:t>
            </a:r>
            <a:r>
              <a:rPr lang="en-US" sz="1400" dirty="0">
                <a:latin typeface="Courier New" panose="02070309020205020404" pitchFamily="49"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21:03:46</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Specify fractional seconds with </a:t>
            </a:r>
            <a:r>
              <a:rPr lang="en-US" sz="1400" dirty="0">
                <a:latin typeface="Courier New" panose="02070309020205020404" pitchFamily="49" charset="0"/>
                <a:ea typeface="Verdana" panose="020B0604030504040204" pitchFamily="34" charset="0"/>
                <a:cs typeface="Courier New" panose="02070309020205020404" pitchFamily="49" charset="0"/>
              </a:rPr>
              <a:t>TIME(precision)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Precision is the number of fractional digits, zero or more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The maximum precision, which is at least 6, depends on the DBMS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HOUR</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MINUTE</a:t>
            </a:r>
            <a:r>
              <a:rPr lang="en-US" sz="1400" dirty="0">
                <a:latin typeface="Verdana" panose="020B0604030504040204" pitchFamily="34" charset="0"/>
                <a:ea typeface="Verdana" panose="020B0604030504040204" pitchFamily="34" charset="0"/>
                <a:cs typeface="Courier New" panose="02070309020205020404" pitchFamily="49" charset="0"/>
              </a:rPr>
              <a:t> are integers, </a:t>
            </a:r>
            <a:r>
              <a:rPr lang="en-US" sz="1400" dirty="0">
                <a:latin typeface="Courier New" panose="02070309020205020404" pitchFamily="49" charset="0"/>
                <a:ea typeface="Verdana" panose="020B0604030504040204" pitchFamily="34" charset="0"/>
                <a:cs typeface="Courier New" panose="02070309020205020404" pitchFamily="49" charset="0"/>
              </a:rPr>
              <a:t>SECOND</a:t>
            </a:r>
            <a:r>
              <a:rPr lang="en-US" sz="1400" dirty="0">
                <a:latin typeface="Verdana" panose="020B0604030504040204" pitchFamily="34" charset="0"/>
                <a:ea typeface="Verdana" panose="020B0604030504040204" pitchFamily="34" charset="0"/>
                <a:cs typeface="Courier New" panose="02070309020205020404" pitchFamily="49" charset="0"/>
              </a:rPr>
              <a:t> is a decimal number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format is length 9 plus fractional digits </a:t>
            </a:r>
            <a:r>
              <a:rPr lang="en-US" sz="1400" dirty="0" err="1">
                <a:latin typeface="Courier New" panose="02070309020205020404" pitchFamily="49" charset="0"/>
                <a:ea typeface="Verdana" panose="020B0604030504040204" pitchFamily="34" charset="0"/>
                <a:cs typeface="Courier New" panose="02070309020205020404" pitchFamily="49" charset="0"/>
              </a:rPr>
              <a:t>hh:mm:ss.ssss</a:t>
            </a:r>
            <a:r>
              <a:rPr lang="en-US" sz="1400" dirty="0">
                <a:latin typeface="Courier New" panose="02070309020205020404" pitchFamily="49"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21:03:46:1333</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410754049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73</a:t>
            </a:fld>
            <a:endParaRPr/>
          </a:p>
        </p:txBody>
      </p:sp>
      <p:sp>
        <p:nvSpPr>
          <p:cNvPr id="84" name="Shape 84"/>
          <p:cNvSpPr>
            <a:spLocks noGrp="1"/>
          </p:cNvSpPr>
          <p:nvPr>
            <p:ph type="title"/>
          </p:nvPr>
        </p:nvSpPr>
        <p:spPr>
          <a:prstGeom prst="rect">
            <a:avLst/>
          </a:prstGeom>
        </p:spPr>
        <p:txBody>
          <a:bodyPr/>
          <a:lstStyle/>
          <a:p>
            <a:r>
              <a:rPr lang="en-US" dirty="0"/>
              <a:t>SQL Datetime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Datetime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TIMESTAMP</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combination of </a:t>
            </a:r>
            <a:r>
              <a:rPr lang="en-US" sz="1400" dirty="0">
                <a:latin typeface="Courier New" panose="02070309020205020404" pitchFamily="49" charset="0"/>
                <a:ea typeface="Verdana" panose="020B0604030504040204" pitchFamily="34" charset="0"/>
                <a:cs typeface="Courier New" panose="02070309020205020404" pitchFamily="49" charset="0"/>
              </a:rPr>
              <a:t>DATE</a:t>
            </a:r>
            <a:r>
              <a:rPr lang="en-US" sz="1400" dirty="0">
                <a:latin typeface="Verdana" panose="020B0604030504040204" pitchFamily="34" charset="0"/>
                <a:ea typeface="Verdana" panose="020B0604030504040204" pitchFamily="34" charset="0"/>
                <a:cs typeface="Courier New" panose="02070309020205020404" pitchFamily="49" charset="0"/>
              </a:rPr>
              <a:t> and </a:t>
            </a:r>
            <a:r>
              <a:rPr lang="en-US" sz="1400" dirty="0">
                <a:latin typeface="Courier New" panose="02070309020205020404" pitchFamily="49" charset="0"/>
                <a:ea typeface="Verdana" panose="020B0604030504040204" pitchFamily="34" charset="0"/>
                <a:cs typeface="Courier New" panose="02070309020205020404" pitchFamily="49" charset="0"/>
              </a:rPr>
              <a:t>TIME</a:t>
            </a:r>
            <a:r>
              <a:rPr lang="en-US" sz="1400" dirty="0">
                <a:latin typeface="Verdana" panose="020B0604030504040204" pitchFamily="34" charset="0"/>
                <a:ea typeface="Verdana" panose="020B0604030504040204" pitchFamily="34" charset="0"/>
                <a:cs typeface="Courier New" panose="02070309020205020404" pitchFamily="49" charset="0"/>
              </a:rPr>
              <a:t> values separated by a space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format for </a:t>
            </a:r>
            <a:r>
              <a:rPr lang="en-US" sz="1400" dirty="0">
                <a:latin typeface="Courier New" panose="02070309020205020404" pitchFamily="49" charset="0"/>
                <a:ea typeface="Verdana" panose="020B0604030504040204" pitchFamily="34" charset="0"/>
                <a:cs typeface="Courier New" panose="02070309020205020404" pitchFamily="49" charset="0"/>
              </a:rPr>
              <a:t>TIMESTAMP</a:t>
            </a:r>
            <a:r>
              <a:rPr lang="en-US" sz="1400" dirty="0">
                <a:latin typeface="Verdana" panose="020B0604030504040204" pitchFamily="34" charset="0"/>
                <a:ea typeface="Verdana" panose="020B0604030504040204" pitchFamily="34" charset="0"/>
                <a:cs typeface="Courier New" panose="02070309020205020404" pitchFamily="49" charset="0"/>
              </a:rPr>
              <a:t> is length 19, </a:t>
            </a:r>
            <a:r>
              <a:rPr lang="en-US" sz="1400" dirty="0">
                <a:latin typeface="Courier New" panose="02070309020205020404" pitchFamily="49" charset="0"/>
                <a:ea typeface="Verdana" panose="020B0604030504040204" pitchFamily="34" charset="0"/>
                <a:cs typeface="Courier New" panose="02070309020205020404" pitchFamily="49" charset="0"/>
              </a:rPr>
              <a:t>yyyy-mm-dd </a:t>
            </a:r>
            <a:r>
              <a:rPr lang="en-US" sz="1400" dirty="0" err="1">
                <a:latin typeface="Courier New" panose="02070309020205020404" pitchFamily="49" charset="0"/>
                <a:ea typeface="Verdana" panose="020B0604030504040204" pitchFamily="34" charset="0"/>
                <a:cs typeface="Courier New" panose="02070309020205020404" pitchFamily="49" charset="0"/>
              </a:rPr>
              <a:t>hh:mm:ss</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2010-03-15 21:09:34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Set fractional seconds with </a:t>
            </a:r>
            <a:r>
              <a:rPr lang="en-US" sz="1400" dirty="0">
                <a:latin typeface="Courier New" panose="02070309020205020404" pitchFamily="49" charset="0"/>
                <a:ea typeface="Verdana" panose="020B0604030504040204" pitchFamily="34" charset="0"/>
                <a:cs typeface="Courier New" panose="02070309020205020404" pitchFamily="49" charset="0"/>
              </a:rPr>
              <a:t>TIMESTAMP(precision)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format is length 20 plus the number fractional digits </a:t>
            </a:r>
            <a:r>
              <a:rPr lang="en-US" sz="1400" dirty="0">
                <a:latin typeface="Courier New" panose="02070309020205020404" pitchFamily="49" charset="0"/>
                <a:ea typeface="Verdana" panose="020B0604030504040204" pitchFamily="34" charset="0"/>
                <a:cs typeface="Courier New" panose="02070309020205020404" pitchFamily="49" charset="0"/>
              </a:rPr>
              <a:t>yyyy-mm-dd </a:t>
            </a:r>
            <a:r>
              <a:rPr lang="en-US" sz="1400" dirty="0" err="1">
                <a:latin typeface="Courier New" panose="02070309020205020404" pitchFamily="49" charset="0"/>
                <a:ea typeface="Verdana" panose="020B0604030504040204" pitchFamily="34" charset="0"/>
                <a:cs typeface="Courier New" panose="02070309020205020404" pitchFamily="49" charset="0"/>
              </a:rPr>
              <a:t>hh:mm:ss.ssss</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TIMEWITHTIMEZONE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TIME</a:t>
            </a:r>
            <a:r>
              <a:rPr lang="en-US" sz="1400" dirty="0">
                <a:latin typeface="Verdana" panose="020B0604030504040204" pitchFamily="34" charset="0"/>
                <a:ea typeface="Verdana" panose="020B0604030504040204" pitchFamily="34" charset="0"/>
                <a:cs typeface="Courier New" panose="02070309020205020404" pitchFamily="49" charset="0"/>
              </a:rPr>
              <a:t> but adds the field </a:t>
            </a:r>
            <a:r>
              <a:rPr lang="en-US" sz="1400" dirty="0">
                <a:latin typeface="Courier New" panose="02070309020205020404" pitchFamily="49" charset="0"/>
                <a:ea typeface="Verdana" panose="020B0604030504040204" pitchFamily="34" charset="0"/>
                <a:cs typeface="Courier New" panose="02070309020205020404" pitchFamily="49" charset="0"/>
              </a:rPr>
              <a:t>TIME_ZONE_OFFSET</a:t>
            </a:r>
            <a:r>
              <a:rPr lang="en-US" sz="1400" dirty="0">
                <a:latin typeface="Verdana" panose="020B0604030504040204" pitchFamily="34" charset="0"/>
                <a:ea typeface="Verdana" panose="020B0604030504040204" pitchFamily="34" charset="0"/>
                <a:cs typeface="Courier New" panose="02070309020205020404" pitchFamily="49" charset="0"/>
              </a:rPr>
              <a:t> to indicate the offset in hours from UTC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TIME_ZONE_OFFSET</a:t>
            </a:r>
            <a:r>
              <a:rPr lang="en-US" sz="1400" dirty="0">
                <a:latin typeface="Verdana" panose="020B0604030504040204" pitchFamily="34" charset="0"/>
                <a:ea typeface="Verdana" panose="020B0604030504040204" pitchFamily="34" charset="0"/>
                <a:cs typeface="Courier New" panose="02070309020205020404" pitchFamily="49" charset="0"/>
              </a:rPr>
              <a:t> is formatted as </a:t>
            </a:r>
            <a:r>
              <a:rPr lang="en-US" sz="1400" dirty="0">
                <a:latin typeface="Courier New" panose="02070309020205020404" pitchFamily="49" charset="0"/>
                <a:ea typeface="Verdana" panose="020B0604030504040204" pitchFamily="34" charset="0"/>
                <a:cs typeface="Courier New" panose="02070309020205020404" pitchFamily="49" charset="0"/>
              </a:rPr>
              <a:t>INTERVAL HOUR TO MINUTE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Append </a:t>
            </a:r>
            <a:r>
              <a:rPr lang="en-US" sz="1400" dirty="0">
                <a:latin typeface="Courier New" panose="02070309020205020404" pitchFamily="49" charset="0"/>
                <a:ea typeface="Verdana" panose="020B0604030504040204" pitchFamily="34" charset="0"/>
                <a:cs typeface="Courier New" panose="02070309020205020404" pitchFamily="49" charset="0"/>
              </a:rPr>
              <a:t>AT TIME ZONE</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err="1">
                <a:latin typeface="Verdana" panose="020B0604030504040204" pitchFamily="34" charset="0"/>
                <a:ea typeface="Verdana" panose="020B0604030504040204" pitchFamily="34" charset="0"/>
                <a:cs typeface="Courier New" panose="02070309020205020404" pitchFamily="49" charset="0"/>
              </a:rPr>
              <a:t>time_zone_offset</a:t>
            </a:r>
            <a:r>
              <a:rPr lang="en-US" sz="1400" dirty="0">
                <a:latin typeface="Verdana" panose="020B0604030504040204" pitchFamily="34" charset="0"/>
                <a:ea typeface="Verdana" panose="020B0604030504040204" pitchFamily="34" charset="0"/>
                <a:cs typeface="Courier New" panose="02070309020205020404" pitchFamily="49" charset="0"/>
              </a:rPr>
              <a:t> to the </a:t>
            </a:r>
            <a:r>
              <a:rPr lang="en-US" sz="1400" dirty="0">
                <a:latin typeface="Courier New" panose="02070309020205020404" pitchFamily="49" charset="0"/>
                <a:ea typeface="Verdana" panose="020B0604030504040204" pitchFamily="34" charset="0"/>
                <a:cs typeface="Courier New" panose="02070309020205020404" pitchFamily="49" charset="0"/>
              </a:rPr>
              <a:t>TIME</a:t>
            </a:r>
            <a:r>
              <a:rPr lang="en-US" sz="1400" dirty="0">
                <a:latin typeface="Verdana" panose="020B0604030504040204" pitchFamily="34" charset="0"/>
                <a:ea typeface="Verdana" panose="020B0604030504040204" pitchFamily="34" charset="0"/>
                <a:cs typeface="Courier New" panose="02070309020205020404" pitchFamily="49" charset="0"/>
              </a:rPr>
              <a:t> to assign a value to the time zone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22:06:57 AT TIME ZONE -08:00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 append </a:t>
            </a:r>
            <a:r>
              <a:rPr lang="en-US" sz="1400" dirty="0">
                <a:latin typeface="Courier New" panose="02070309020205020404" pitchFamily="49" charset="0"/>
                <a:ea typeface="Verdana" panose="020B0604030504040204" pitchFamily="34" charset="0"/>
                <a:cs typeface="Courier New" panose="02070309020205020404" pitchFamily="49" charset="0"/>
              </a:rPr>
              <a:t>AT LOCAL</a:t>
            </a:r>
            <a:r>
              <a:rPr lang="en-US" sz="1400" dirty="0">
                <a:latin typeface="Verdana" panose="020B0604030504040204" pitchFamily="34" charset="0"/>
                <a:ea typeface="Verdana" panose="020B0604030504040204" pitchFamily="34" charset="0"/>
                <a:cs typeface="Courier New" panose="02070309020205020404" pitchFamily="49" charset="0"/>
              </a:rPr>
              <a:t> to indicate that the time zone is the default for the session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22:06:57 AT LOCAL</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If you leave out the </a:t>
            </a:r>
            <a:r>
              <a:rPr lang="en-US" sz="1400" dirty="0">
                <a:latin typeface="Courier New" panose="02070309020205020404" pitchFamily="49" charset="0"/>
                <a:ea typeface="Verdana" panose="020B0604030504040204" pitchFamily="34" charset="0"/>
                <a:cs typeface="Courier New" panose="02070309020205020404" pitchFamily="49" charset="0"/>
              </a:rPr>
              <a:t>AT</a:t>
            </a:r>
            <a:r>
              <a:rPr lang="en-US" sz="1400" dirty="0">
                <a:latin typeface="Verdana" panose="020B0604030504040204" pitchFamily="34" charset="0"/>
                <a:ea typeface="Verdana" panose="020B0604030504040204" pitchFamily="34" charset="0"/>
                <a:cs typeface="Courier New" panose="02070309020205020404" pitchFamily="49" charset="0"/>
              </a:rPr>
              <a:t> clause, times default to </a:t>
            </a:r>
            <a:r>
              <a:rPr lang="en-US" sz="1400" dirty="0">
                <a:latin typeface="Courier New" panose="02070309020205020404" pitchFamily="49" charset="0"/>
                <a:ea typeface="Verdana" panose="020B0604030504040204" pitchFamily="34" charset="0"/>
                <a:cs typeface="Courier New" panose="02070309020205020404" pitchFamily="49" charset="0"/>
              </a:rPr>
              <a:t>AT LOCAL</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8556587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74</a:t>
            </a:fld>
            <a:endParaRPr/>
          </a:p>
        </p:txBody>
      </p:sp>
      <p:sp>
        <p:nvSpPr>
          <p:cNvPr id="84" name="Shape 84"/>
          <p:cNvSpPr>
            <a:spLocks noGrp="1"/>
          </p:cNvSpPr>
          <p:nvPr>
            <p:ph type="title"/>
          </p:nvPr>
        </p:nvSpPr>
        <p:spPr>
          <a:prstGeom prst="rect">
            <a:avLst/>
          </a:prstGeom>
        </p:spPr>
        <p:txBody>
          <a:bodyPr/>
          <a:lstStyle/>
          <a:p>
            <a:r>
              <a:rPr lang="en-US" dirty="0"/>
              <a:t>SQL Datetime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Datetime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TIMESTAMPWITHTIMEZONE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as </a:t>
            </a:r>
            <a:r>
              <a:rPr lang="en-US" sz="1400" dirty="0">
                <a:latin typeface="Courier New" panose="02070309020205020404" pitchFamily="49" charset="0"/>
                <a:ea typeface="Verdana" panose="020B0604030504040204" pitchFamily="34" charset="0"/>
                <a:cs typeface="Courier New" panose="02070309020205020404" pitchFamily="49" charset="0"/>
              </a:rPr>
              <a:t>TIMESTAMP</a:t>
            </a:r>
            <a:r>
              <a:rPr lang="en-US" sz="1400" dirty="0">
                <a:latin typeface="Verdana" panose="020B0604030504040204" pitchFamily="34" charset="0"/>
                <a:ea typeface="Verdana" panose="020B0604030504040204" pitchFamily="34" charset="0"/>
                <a:cs typeface="Courier New" panose="02070309020205020404" pitchFamily="49" charset="0"/>
              </a:rPr>
              <a:t> but includes the field </a:t>
            </a:r>
            <a:r>
              <a:rPr lang="en-US" sz="1400" dirty="0">
                <a:latin typeface="Courier New" panose="02070309020205020404" pitchFamily="49" charset="0"/>
                <a:ea typeface="Verdana" panose="020B0604030504040204" pitchFamily="34" charset="0"/>
                <a:cs typeface="Courier New" panose="02070309020205020404" pitchFamily="49" charset="0"/>
              </a:rPr>
              <a:t>TIME_ZONE_OFFSET</a:t>
            </a:r>
            <a:r>
              <a:rPr lang="en-US" sz="1400" dirty="0">
                <a:latin typeface="Verdana" panose="020B0604030504040204" pitchFamily="34" charset="0"/>
                <a:ea typeface="Verdana" panose="020B0604030504040204" pitchFamily="34" charset="0"/>
                <a:cs typeface="Courier New" panose="02070309020205020404" pitchFamily="49" charset="0"/>
              </a:rPr>
              <a:t> for the offset in hours from UTC</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Same syntax rules as </a:t>
            </a:r>
            <a:r>
              <a:rPr lang="en-US" sz="1400" dirty="0">
                <a:latin typeface="Courier New" panose="02070309020205020404" pitchFamily="49" charset="0"/>
                <a:ea typeface="Verdana" panose="020B0604030504040204" pitchFamily="34" charset="0"/>
                <a:cs typeface="Courier New" panose="02070309020205020404" pitchFamily="49" charset="0"/>
              </a:rPr>
              <a:t>TIME WITH TIME ZONE</a:t>
            </a:r>
            <a:r>
              <a:rPr lang="en-US" sz="1400" dirty="0">
                <a:latin typeface="Verdana" panose="020B0604030504040204" pitchFamily="34" charset="0"/>
                <a:ea typeface="Verdana" panose="020B0604030504040204" pitchFamily="34" charset="0"/>
                <a:cs typeface="Courier New" panose="02070309020205020404" pitchFamily="49" charset="0"/>
              </a:rPr>
              <a:t> but also must have a date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Real-life example: </a:t>
            </a:r>
            <a:r>
              <a:rPr lang="en-US" sz="1400" dirty="0">
                <a:latin typeface="Courier New" panose="02070309020205020404" pitchFamily="49" charset="0"/>
                <a:ea typeface="Verdana" panose="020B0604030504040204" pitchFamily="34" charset="0"/>
                <a:cs typeface="Courier New" panose="02070309020205020404" pitchFamily="49" charset="0"/>
              </a:rPr>
              <a:t>2010-03-15 21:03:57 AT TIME ZONE -08:00</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Two datetime values can be compared to each other if they have the same fields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t>
            </a:r>
            <a:r>
              <a:rPr lang="en-US" sz="1400" dirty="0">
                <a:latin typeface="Courier New" panose="02070309020205020404" pitchFamily="49" charset="0"/>
                <a:ea typeface="Verdana" panose="020B0604030504040204" pitchFamily="34" charset="0"/>
                <a:cs typeface="Courier New" panose="02070309020205020404" pitchFamily="49" charset="0"/>
              </a:rPr>
              <a:t>SECOND</a:t>
            </a:r>
            <a:r>
              <a:rPr lang="en-US" sz="1400" dirty="0">
                <a:latin typeface="Verdana" panose="020B0604030504040204" pitchFamily="34" charset="0"/>
                <a:ea typeface="Verdana" panose="020B0604030504040204" pitchFamily="34" charset="0"/>
                <a:cs typeface="Courier New" panose="02070309020205020404" pitchFamily="49" charset="0"/>
              </a:rPr>
              <a:t> field can accept values up to 61.999 (not just 59) to allow for the leap seconds in a minute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datetime literal is a datetime type name, followed by a space, followed by a datetime value surrounded by single quotes</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DATE 'yyyy-mm-dd'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TIME '</a:t>
            </a:r>
            <a:r>
              <a:rPr lang="en-US" sz="1000" dirty="0" err="1">
                <a:latin typeface="Courier New" panose="02070309020205020404" pitchFamily="49" charset="0"/>
                <a:ea typeface="Verdana" panose="020B0604030504040204" pitchFamily="34" charset="0"/>
                <a:cs typeface="Courier New" panose="02070309020205020404" pitchFamily="49" charset="0"/>
              </a:rPr>
              <a:t>hh:mm:ss</a:t>
            </a:r>
            <a:r>
              <a:rPr lang="en-US" sz="1000" dirty="0">
                <a:latin typeface="Courier New" panose="02070309020205020404" pitchFamily="49" charset="0"/>
                <a:ea typeface="Verdana" panose="020B0604030504040204" pitchFamily="34" charset="0"/>
                <a:cs typeface="Courier New" panose="02070309020205020404" pitchFamily="49" charset="0"/>
              </a:rPr>
              <a:t>' </a:t>
            </a:r>
          </a:p>
          <a:p>
            <a:pPr lvl="3">
              <a:defRPr sz="1800"/>
            </a:pPr>
            <a:r>
              <a:rPr lang="en-US" sz="1000" dirty="0">
                <a:latin typeface="Courier New" panose="02070309020205020404" pitchFamily="49" charset="0"/>
                <a:ea typeface="Verdana" panose="020B0604030504040204" pitchFamily="34" charset="0"/>
                <a:cs typeface="Courier New" panose="02070309020205020404" pitchFamily="49" charset="0"/>
              </a:rPr>
              <a:t>TIMESTAMP 'yyyy-mm-dd </a:t>
            </a:r>
            <a:r>
              <a:rPr lang="en-US" sz="1000" dirty="0" err="1">
                <a:latin typeface="Courier New" panose="02070309020205020404" pitchFamily="49" charset="0"/>
                <a:ea typeface="Verdana" panose="020B0604030504040204" pitchFamily="34" charset="0"/>
                <a:cs typeface="Courier New" panose="02070309020205020404" pitchFamily="49" charset="0"/>
              </a:rPr>
              <a:t>hh:mm:ss</a:t>
            </a:r>
            <a:r>
              <a:rPr lang="en-US" sz="1000" dirty="0">
                <a:latin typeface="Courier New" panose="02070309020205020404" pitchFamily="49" charset="0"/>
                <a:ea typeface="Verdana" panose="020B0604030504040204" pitchFamily="34" charset="0"/>
                <a:cs typeface="Courier New" panose="02070309020205020404" pitchFamily="49" charset="0"/>
              </a:rPr>
              <a: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data type </a:t>
            </a:r>
            <a:r>
              <a:rPr lang="en-US" sz="1400" dirty="0">
                <a:latin typeface="Courier New" panose="02070309020205020404" pitchFamily="49" charset="0"/>
                <a:ea typeface="Verdana" panose="020B0604030504040204" pitchFamily="34" charset="0"/>
                <a:cs typeface="Courier New" panose="02070309020205020404" pitchFamily="49" charset="0"/>
              </a:rPr>
              <a:t>TIMESTAMP WITH TIME ZONE</a:t>
            </a:r>
            <a:r>
              <a:rPr lang="en-US" sz="1400" dirty="0">
                <a:latin typeface="Verdana" panose="020B0604030504040204" pitchFamily="34" charset="0"/>
                <a:ea typeface="Verdana" panose="020B0604030504040204" pitchFamily="34" charset="0"/>
                <a:cs typeface="Courier New" panose="02070309020205020404" pitchFamily="49" charset="0"/>
              </a:rPr>
              <a:t> is more meaningful than </a:t>
            </a:r>
            <a:r>
              <a:rPr lang="en-US" sz="1400" dirty="0">
                <a:latin typeface="Courier New" panose="02070309020205020404" pitchFamily="49" charset="0"/>
                <a:ea typeface="Verdana" panose="020B0604030504040204" pitchFamily="34" charset="0"/>
                <a:cs typeface="Courier New" panose="02070309020205020404" pitchFamily="49" charset="0"/>
              </a:rPr>
              <a:t>TIME WITH TIME ZONE</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Time zones only make sense when associated with a date since the offset varies throughout the year</a:t>
            </a:r>
            <a:endParaRPr lang="en-US" sz="14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5331781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75</a:t>
            </a:fld>
            <a:endParaRPr/>
          </a:p>
        </p:txBody>
      </p:sp>
      <p:sp>
        <p:nvSpPr>
          <p:cNvPr id="84" name="Shape 84"/>
          <p:cNvSpPr>
            <a:spLocks noGrp="1"/>
          </p:cNvSpPr>
          <p:nvPr>
            <p:ph type="title"/>
          </p:nvPr>
        </p:nvSpPr>
        <p:spPr>
          <a:prstGeom prst="rect">
            <a:avLst/>
          </a:prstGeom>
        </p:spPr>
        <p:txBody>
          <a:bodyPr/>
          <a:lstStyle/>
          <a:p>
            <a:r>
              <a:rPr lang="en-US" dirty="0"/>
              <a:t>SQL Valid Datetime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Valid Datetime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YEAR</a:t>
            </a:r>
            <a:r>
              <a:rPr lang="en-US" sz="1800" dirty="0">
                <a:latin typeface="Verdana" panose="020B0604030504040204" pitchFamily="34" charset="0"/>
                <a:ea typeface="Verdana" panose="020B0604030504040204" pitchFamily="34" charset="0"/>
                <a:cs typeface="Courier New" panose="02070309020205020404" pitchFamily="49" charset="0"/>
              </a:rPr>
              <a:t>: 0001 to 9999</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MONTH</a:t>
            </a:r>
            <a:r>
              <a:rPr lang="en-US" sz="1800" dirty="0">
                <a:latin typeface="Verdana" panose="020B0604030504040204" pitchFamily="34" charset="0"/>
                <a:ea typeface="Verdana" panose="020B0604030504040204" pitchFamily="34" charset="0"/>
                <a:cs typeface="Courier New" panose="02070309020205020404" pitchFamily="49" charset="0"/>
              </a:rPr>
              <a:t>: 01 to 12</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DAY</a:t>
            </a:r>
            <a:r>
              <a:rPr lang="en-US" sz="1800" dirty="0">
                <a:latin typeface="Verdana" panose="020B0604030504040204" pitchFamily="34" charset="0"/>
                <a:ea typeface="Verdana" panose="020B0604030504040204" pitchFamily="34" charset="0"/>
                <a:cs typeface="Courier New" panose="02070309020205020404" pitchFamily="49" charset="0"/>
              </a:rPr>
              <a:t>: 01 to 31</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HOUR</a:t>
            </a:r>
            <a:r>
              <a:rPr lang="en-US" sz="1800" dirty="0">
                <a:latin typeface="Verdana" panose="020B0604030504040204" pitchFamily="34" charset="0"/>
                <a:ea typeface="Verdana" panose="020B0604030504040204" pitchFamily="34" charset="0"/>
                <a:cs typeface="Courier New" panose="02070309020205020404" pitchFamily="49" charset="0"/>
              </a:rPr>
              <a:t>: 00 to 23</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MINUTE</a:t>
            </a:r>
            <a:r>
              <a:rPr lang="en-US" sz="1800" dirty="0">
                <a:latin typeface="Verdana" panose="020B0604030504040204" pitchFamily="34" charset="0"/>
                <a:ea typeface="Verdana" panose="020B0604030504040204" pitchFamily="34" charset="0"/>
                <a:cs typeface="Courier New" panose="02070309020205020404" pitchFamily="49" charset="0"/>
              </a:rPr>
              <a:t>: 00 to 59</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SECOND</a:t>
            </a:r>
            <a:r>
              <a:rPr lang="en-US" sz="1800" dirty="0">
                <a:latin typeface="Verdana" panose="020B0604030504040204" pitchFamily="34" charset="0"/>
                <a:ea typeface="Verdana" panose="020B0604030504040204" pitchFamily="34" charset="0"/>
                <a:cs typeface="Courier New" panose="02070309020205020404" pitchFamily="49" charset="0"/>
              </a:rPr>
              <a:t>: 00 to 61.999</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TIME_ZONE_OFFSET</a:t>
            </a:r>
            <a:r>
              <a:rPr lang="en-US" sz="1800" dirty="0">
                <a:latin typeface="Verdana" panose="020B0604030504040204" pitchFamily="34" charset="0"/>
                <a:ea typeface="Verdana" panose="020B0604030504040204" pitchFamily="34" charset="0"/>
                <a:cs typeface="Courier New" panose="02070309020205020404" pitchFamily="49" charset="0"/>
              </a:rPr>
              <a:t>: –12:59 to +13:00</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3886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76</a:t>
            </a:fld>
            <a:endParaRPr/>
          </a:p>
        </p:txBody>
      </p:sp>
      <p:sp>
        <p:nvSpPr>
          <p:cNvPr id="84" name="Shape 84"/>
          <p:cNvSpPr>
            <a:spLocks noGrp="1"/>
          </p:cNvSpPr>
          <p:nvPr>
            <p:ph type="title"/>
          </p:nvPr>
        </p:nvSpPr>
        <p:spPr>
          <a:prstGeom prst="rect">
            <a:avLst/>
          </a:prstGeom>
        </p:spPr>
        <p:txBody>
          <a:bodyPr/>
          <a:lstStyle/>
          <a:p>
            <a:r>
              <a:rPr lang="en-US" dirty="0"/>
              <a:t>DBMS Datetime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Datetime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a:latin typeface="Courier New" panose="02070309020205020404" pitchFamily="49" charset="0"/>
                <a:ea typeface="Verdana" panose="020B0604030504040204" pitchFamily="34" charset="0"/>
                <a:cs typeface="Courier New" panose="02070309020205020404" pitchFamily="49" charset="0"/>
              </a:rPr>
              <a:t>datetime, </a:t>
            </a:r>
            <a:r>
              <a:rPr lang="en-US" sz="1800" dirty="0" err="1">
                <a:latin typeface="Courier New" panose="02070309020205020404" pitchFamily="49" charset="0"/>
                <a:ea typeface="Verdana" panose="020B0604030504040204" pitchFamily="34" charset="0"/>
                <a:cs typeface="Courier New" panose="02070309020205020404" pitchFamily="49" charset="0"/>
              </a:rPr>
              <a:t>smalldatetime</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a:latin typeface="Courier New" panose="02070309020205020404" pitchFamily="49" charset="0"/>
                <a:ea typeface="Verdana" panose="020B0604030504040204" pitchFamily="34" charset="0"/>
                <a:cs typeface="Courier New" panose="02070309020205020404" pitchFamily="49" charset="0"/>
              </a:rPr>
              <a:t>date, timestamp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a:t>
            </a:r>
            <a:r>
              <a:rPr lang="en-US" sz="1800" dirty="0">
                <a:latin typeface="Courier New" panose="02070309020205020404" pitchFamily="49" charset="0"/>
                <a:ea typeface="Verdana" panose="020B0604030504040204" pitchFamily="34" charset="0"/>
                <a:cs typeface="Courier New" panose="02070309020205020404" pitchFamily="49" charset="0"/>
              </a:rPr>
              <a:t>date, time, timestamp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a:latin typeface="Courier New" panose="02070309020205020404" pitchFamily="49" charset="0"/>
                <a:ea typeface="Verdana" panose="020B0604030504040204" pitchFamily="34" charset="0"/>
                <a:cs typeface="Courier New" panose="02070309020205020404" pitchFamily="49" charset="0"/>
              </a:rPr>
              <a:t>date, time, datetime, timestamp, year</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a:latin typeface="Courier New" panose="02070309020205020404" pitchFamily="49" charset="0"/>
                <a:ea typeface="Verdana" panose="020B0604030504040204" pitchFamily="34" charset="0"/>
                <a:cs typeface="Courier New" panose="02070309020205020404" pitchFamily="49" charset="0"/>
              </a:rPr>
              <a:t>date/time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a:latin typeface="Courier New" panose="02070309020205020404" pitchFamily="49" charset="0"/>
                <a:ea typeface="Verdana" panose="020B0604030504040204" pitchFamily="34" charset="0"/>
                <a:cs typeface="Courier New" panose="02070309020205020404" pitchFamily="49" charset="0"/>
              </a:rPr>
              <a:t>date, time, timestamp</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7693850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77</a:t>
            </a:fld>
            <a:endParaRPr/>
          </a:p>
        </p:txBody>
      </p:sp>
      <p:sp>
        <p:nvSpPr>
          <p:cNvPr id="84" name="Shape 84"/>
          <p:cNvSpPr>
            <a:spLocks noGrp="1"/>
          </p:cNvSpPr>
          <p:nvPr>
            <p:ph type="title"/>
          </p:nvPr>
        </p:nvSpPr>
        <p:spPr>
          <a:prstGeom prst="rect">
            <a:avLst/>
          </a:prstGeom>
        </p:spPr>
        <p:txBody>
          <a:bodyPr/>
          <a:lstStyle/>
          <a:p>
            <a:r>
              <a:rPr lang="en-US" dirty="0"/>
              <a:t>SQL Interval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Interval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Interval data types represent spans of time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Stores the quantity of time between two datetime values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One value can be subtracted from the other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Can be used to increment or decrement a datetime value</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Has the same fields as datetime values but the number can have a + (forward) or – (backward) sign to indicate an interval direction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field separators are the same as for datetime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Comes in two categories, year-month and day-time intervals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Interval data types are not widely supported by DBMSs although they are part of the SQL standard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Oracle supports interval year to month and interval day to second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valid year-month column type for Oracle is </a:t>
            </a:r>
            <a:r>
              <a:rPr lang="en-US" sz="1800" dirty="0">
                <a:latin typeface="Courier New" panose="02070309020205020404" pitchFamily="49" charset="0"/>
                <a:ea typeface="Verdana" panose="020B0604030504040204" pitchFamily="34" charset="0"/>
                <a:cs typeface="Courier New" panose="02070309020205020404" pitchFamily="49" charset="0"/>
              </a:rPr>
              <a:t>INTERVAL YEAR TO MONTH</a:t>
            </a:r>
            <a:r>
              <a:rPr lang="en-US" sz="1800" dirty="0">
                <a:latin typeface="Verdana" panose="020B0604030504040204" pitchFamily="34" charset="0"/>
                <a:ea typeface="Verdana" panose="020B0604030504040204" pitchFamily="34" charset="0"/>
                <a:cs typeface="Courier New" panose="02070309020205020404" pitchFamily="49" charset="0"/>
              </a:rPr>
              <a:t>, or </a:t>
            </a:r>
            <a:r>
              <a:rPr lang="en-US" sz="1800" dirty="0">
                <a:latin typeface="Courier New" panose="02070309020205020404" pitchFamily="49" charset="0"/>
                <a:ea typeface="Verdana" panose="020B0604030504040204" pitchFamily="34" charset="0"/>
                <a:cs typeface="Courier New" panose="02070309020205020404" pitchFamily="49" charset="0"/>
              </a:rPr>
              <a:t>INTERVAL YEAR(precision) TO MONTH</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valid day-time interval for Oracle is </a:t>
            </a:r>
            <a:r>
              <a:rPr lang="en-US" sz="1800" dirty="0">
                <a:latin typeface="Courier New" panose="02070309020205020404" pitchFamily="49" charset="0"/>
                <a:ea typeface="Verdana" panose="020B0604030504040204" pitchFamily="34" charset="0"/>
                <a:cs typeface="Courier New" panose="02070309020205020404" pitchFamily="49" charset="0"/>
              </a:rPr>
              <a:t>INTERVAL DAY(precision) TO SECOND</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74703129"/>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78</a:t>
            </a:fld>
            <a:endParaRPr/>
          </a:p>
        </p:txBody>
      </p:sp>
      <p:sp>
        <p:nvSpPr>
          <p:cNvPr id="84" name="Shape 84"/>
          <p:cNvSpPr>
            <a:spLocks noGrp="1"/>
          </p:cNvSpPr>
          <p:nvPr>
            <p:ph type="title"/>
          </p:nvPr>
        </p:nvSpPr>
        <p:spPr>
          <a:prstGeom prst="rect">
            <a:avLst/>
          </a:prstGeom>
        </p:spPr>
        <p:txBody>
          <a:bodyPr/>
          <a:lstStyle/>
          <a:p>
            <a:r>
              <a:rPr lang="en-US" dirty="0"/>
              <a:t>SQL Unique Identifier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Unique Identifier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Unique identifiers generate primary-key values to identify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identifier can be unique within a specific table or universally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SQL standard refers to columns with auto-incrementing values as </a:t>
            </a:r>
            <a:r>
              <a:rPr lang="en-US" sz="1800" i="1" dirty="0">
                <a:latin typeface="Verdana" panose="020B0604030504040204" pitchFamily="34" charset="0"/>
                <a:ea typeface="Verdana" panose="020B0604030504040204" pitchFamily="34" charset="0"/>
                <a:cs typeface="Courier New" panose="02070309020205020404" pitchFamily="49" charset="0"/>
              </a:rPr>
              <a:t>identity columns</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52759315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79</a:t>
            </a:fld>
            <a:endParaRPr/>
          </a:p>
        </p:txBody>
      </p:sp>
      <p:sp>
        <p:nvSpPr>
          <p:cNvPr id="84" name="Shape 84"/>
          <p:cNvSpPr>
            <a:spLocks noGrp="1"/>
          </p:cNvSpPr>
          <p:nvPr>
            <p:ph type="title"/>
          </p:nvPr>
        </p:nvSpPr>
        <p:spPr>
          <a:prstGeom prst="rect">
            <a:avLst/>
          </a:prstGeom>
        </p:spPr>
        <p:txBody>
          <a:bodyPr/>
          <a:lstStyle/>
          <a:p>
            <a:r>
              <a:rPr lang="en-US" dirty="0"/>
              <a:t>DBMS Unique Identifier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DBMS Unique Identifier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SQL Server: </a:t>
            </a:r>
            <a:r>
              <a:rPr lang="en-US" sz="1800" dirty="0" err="1">
                <a:latin typeface="Courier New" panose="02070309020205020404" pitchFamily="49" charset="0"/>
                <a:ea typeface="Verdana" panose="020B0604030504040204" pitchFamily="34" charset="0"/>
                <a:cs typeface="Courier New" panose="02070309020205020404" pitchFamily="49" charset="0"/>
              </a:rPr>
              <a:t>uniqueidentifier</a:t>
            </a:r>
            <a:r>
              <a:rPr lang="en-US" sz="1800" dirty="0">
                <a:latin typeface="Courier New" panose="02070309020205020404" pitchFamily="49" charset="0"/>
                <a:ea typeface="Verdana" panose="020B0604030504040204" pitchFamily="34" charset="0"/>
                <a:cs typeface="Courier New" panose="02070309020205020404" pitchFamily="49" charset="0"/>
              </a:rPr>
              <a:t>, identity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a:t>
            </a:r>
            <a:r>
              <a:rPr lang="en-US" sz="1800" dirty="0" err="1">
                <a:latin typeface="Courier New" panose="02070309020205020404" pitchFamily="49" charset="0"/>
                <a:ea typeface="Verdana" panose="020B0604030504040204" pitchFamily="34" charset="0"/>
                <a:cs typeface="Courier New" panose="02070309020205020404" pitchFamily="49" charset="0"/>
              </a:rPr>
              <a:t>rowid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urowid</a:t>
            </a:r>
            <a:r>
              <a:rPr lang="en-US" sz="1800" dirty="0">
                <a:latin typeface="Courier New" panose="02070309020205020404" pitchFamily="49" charset="0"/>
                <a:ea typeface="Verdana" panose="020B0604030504040204" pitchFamily="34" charset="0"/>
                <a:cs typeface="Courier New" panose="02070309020205020404" pitchFamily="49" charset="0"/>
              </a:rPr>
              <a:t>, sequences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DB2: Identity columns and sequences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MySQL: </a:t>
            </a:r>
            <a:r>
              <a:rPr lang="en-US" sz="1800" dirty="0" err="1">
                <a:latin typeface="Courier New" panose="02070309020205020404" pitchFamily="49" charset="0"/>
                <a:ea typeface="Verdana" panose="020B0604030504040204" pitchFamily="34" charset="0"/>
                <a:cs typeface="Courier New" panose="02070309020205020404" pitchFamily="49" charset="0"/>
              </a:rPr>
              <a:t>auto_increment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Access: </a:t>
            </a:r>
            <a:r>
              <a:rPr lang="en-US" sz="1800" dirty="0" err="1">
                <a:latin typeface="Courier New" panose="02070309020205020404" pitchFamily="49" charset="0"/>
                <a:ea typeface="Verdana" panose="020B0604030504040204" pitchFamily="34" charset="0"/>
                <a:cs typeface="Courier New" panose="02070309020205020404" pitchFamily="49" charset="0"/>
              </a:rPr>
              <a:t>autonumber</a:t>
            </a:r>
            <a:r>
              <a:rPr lang="en-US" sz="1800" dirty="0">
                <a:latin typeface="Courier New" panose="02070309020205020404" pitchFamily="49" charset="0"/>
                <a:ea typeface="Verdana" panose="020B0604030504040204" pitchFamily="34" charset="0"/>
                <a:cs typeface="Courier New" panose="02070309020205020404" pitchFamily="49" charset="0"/>
              </a:rPr>
              <a:t>, replication id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PostgreSQL: </a:t>
            </a:r>
            <a:r>
              <a:rPr lang="en-US" sz="1800" dirty="0">
                <a:latin typeface="Courier New" panose="02070309020205020404" pitchFamily="49" charset="0"/>
                <a:ea typeface="Verdana" panose="020B0604030504040204" pitchFamily="34" charset="0"/>
                <a:cs typeface="Courier New" panose="02070309020205020404" pitchFamily="49" charset="0"/>
              </a:rPr>
              <a:t>serial, </a:t>
            </a:r>
            <a:r>
              <a:rPr lang="en-US" sz="1800" dirty="0" err="1">
                <a:latin typeface="Courier New" panose="02070309020205020404" pitchFamily="49" charset="0"/>
                <a:ea typeface="Verdana" panose="020B0604030504040204" pitchFamily="34" charset="0"/>
                <a:cs typeface="Courier New" panose="02070309020205020404" pitchFamily="49" charset="0"/>
              </a:rPr>
              <a:t>bigserial</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uuid</a:t>
            </a: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26945193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84" name="Shape 84"/>
          <p:cNvSpPr>
            <a:spLocks noGrp="1"/>
          </p:cNvSpPr>
          <p:nvPr>
            <p:ph type="title"/>
          </p:nvPr>
        </p:nvSpPr>
        <p:spPr>
          <a:prstGeom prst="rect">
            <a:avLst/>
          </a:prstGeom>
        </p:spPr>
        <p:txBody>
          <a:bodyPr/>
          <a:lstStyle/>
          <a:p>
            <a:r>
              <a:rPr lang="en-US" dirty="0"/>
              <a:t>Server DBMSs vs. Desktop DBMSs (cont'd)</a:t>
            </a:r>
            <a:endParaRPr dirty="0"/>
          </a:p>
        </p:txBody>
      </p:sp>
      <p:sp>
        <p:nvSpPr>
          <p:cNvPr id="85" name="Shape 85"/>
          <p:cNvSpPr>
            <a:spLocks noGrp="1"/>
          </p:cNvSpPr>
          <p:nvPr>
            <p:ph type="body" sz="half" idx="1"/>
          </p:nvPr>
        </p:nvSpPr>
        <p:spPr>
          <a:xfrm>
            <a:off x="129999" y="801569"/>
            <a:ext cx="8930874" cy="5585222"/>
          </a:xfrm>
          <a:prstGeom prst="rect">
            <a:avLst/>
          </a:prstGeom>
        </p:spPr>
        <p:txBody>
          <a:bodyPr/>
          <a:lstStyle/>
          <a:p>
            <a:pPr>
              <a:defRPr sz="2400"/>
            </a:pPr>
            <a:r>
              <a:rPr lang="en-US" dirty="0"/>
              <a:t>Server DBMSs vs. Desktop DBMSs (cont'd)</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Microsoft Access uses a graphical interface that allows you to run only one SQL statement at a time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DBMS servers let you run SQL programs in interactive mode or script mode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interactive mode, you type individual SQL statements at a command prompt and view the results of each statement separately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In script mode/ batch mode, you save your SQL program in a text file (script or a batch file)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A command-line tool takes the file, executes the program, and returns the results </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143118516"/>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80</a:t>
            </a:fld>
            <a:endParaRPr/>
          </a:p>
        </p:txBody>
      </p:sp>
      <p:sp>
        <p:nvSpPr>
          <p:cNvPr id="84" name="Shape 84"/>
          <p:cNvSpPr>
            <a:spLocks noGrp="1"/>
          </p:cNvSpPr>
          <p:nvPr>
            <p:ph type="title"/>
          </p:nvPr>
        </p:nvSpPr>
        <p:spPr>
          <a:prstGeom prst="rect">
            <a:avLst/>
          </a:prstGeom>
        </p:spPr>
        <p:txBody>
          <a:bodyPr/>
          <a:lstStyle/>
          <a:p>
            <a:r>
              <a:rPr lang="en-US" dirty="0"/>
              <a:t>SQL Unique Identifier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Unique Identifier Data Types</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UUID</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Stands for Universally Unique Identifier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 column with a </a:t>
            </a:r>
            <a:r>
              <a:rPr lang="en-US" sz="1400" dirty="0">
                <a:latin typeface="Courier New" panose="02070309020205020404" pitchFamily="49" charset="0"/>
                <a:ea typeface="Verdana" panose="020B0604030504040204" pitchFamily="34" charset="0"/>
                <a:cs typeface="Courier New" panose="02070309020205020404" pitchFamily="49" charset="0"/>
              </a:rPr>
              <a:t>UUID</a:t>
            </a:r>
            <a:r>
              <a:rPr lang="en-US" sz="1400" dirty="0">
                <a:latin typeface="Verdana" panose="020B0604030504040204" pitchFamily="34" charset="0"/>
                <a:ea typeface="Verdana" panose="020B0604030504040204" pitchFamily="34" charset="0"/>
                <a:cs typeface="Courier New" panose="02070309020205020404" pitchFamily="49" charset="0"/>
              </a:rPr>
              <a:t> data type makes the DBMS generate a random </a:t>
            </a:r>
            <a:r>
              <a:rPr lang="en-US" sz="1400" dirty="0">
                <a:latin typeface="Courier New" panose="02070309020205020404" pitchFamily="49" charset="0"/>
                <a:ea typeface="Verdana" panose="020B0604030504040204" pitchFamily="34" charset="0"/>
                <a:cs typeface="Courier New" panose="02070309020205020404" pitchFamily="49" charset="0"/>
              </a:rPr>
              <a:t>UUID</a:t>
            </a:r>
            <a:r>
              <a:rPr lang="en-US" sz="1400" dirty="0">
                <a:latin typeface="Verdana" panose="020B0604030504040204" pitchFamily="34" charset="0"/>
                <a:ea typeface="Verdana" panose="020B0604030504040204" pitchFamily="34" charset="0"/>
                <a:cs typeface="Courier New" panose="02070309020205020404" pitchFamily="49" charset="0"/>
              </a:rPr>
              <a:t> automatically in each new row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a0eebc99-9c0b-4ef8-bb6d-6bb9bd380a11</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characters are hexadecimal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Some DBMSs use uppercase hex digits and surrounding braces, and leave off hyphens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Not guaranteed to be unique, but the probability of generating a duplicate ID is too small to worry about</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29870248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81</a:t>
            </a:fld>
            <a:endParaRPr/>
          </a:p>
        </p:txBody>
      </p:sp>
      <p:sp>
        <p:nvSpPr>
          <p:cNvPr id="84" name="Shape 84"/>
          <p:cNvSpPr>
            <a:spLocks noGrp="1"/>
          </p:cNvSpPr>
          <p:nvPr>
            <p:ph type="title"/>
          </p:nvPr>
        </p:nvSpPr>
        <p:spPr>
          <a:prstGeom prst="rect">
            <a:avLst/>
          </a:prstGeom>
        </p:spPr>
        <p:txBody>
          <a:bodyPr/>
          <a:lstStyle/>
          <a:p>
            <a:r>
              <a:rPr lang="en-US" dirty="0"/>
              <a:t>SQL Null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Null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NULL to represent a missing or unknown value when dealing with incomplete data</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It's a flag/marker used for a value that might never be known or might be set later</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differs from zero, a string of spaces, or an empty string ('')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NULL</a:t>
            </a:r>
            <a:r>
              <a:rPr lang="en-US" sz="1000" dirty="0">
                <a:latin typeface="Verdana" panose="020B0604030504040204" pitchFamily="34" charset="0"/>
                <a:ea typeface="Verdana" panose="020B0604030504040204" pitchFamily="34" charset="0"/>
                <a:cs typeface="Courier New" panose="02070309020205020404" pitchFamily="49" charset="0"/>
              </a:rPr>
              <a:t> in a </a:t>
            </a:r>
            <a:r>
              <a:rPr lang="en-US" sz="1000" dirty="0" err="1">
                <a:latin typeface="Courier New" panose="02070309020205020404" pitchFamily="49" charset="0"/>
                <a:ea typeface="Verdana" panose="020B0604030504040204" pitchFamily="34" charset="0"/>
                <a:cs typeface="Courier New" panose="02070309020205020404" pitchFamily="49" charset="0"/>
              </a:rPr>
              <a:t>first_nam</a:t>
            </a:r>
            <a:r>
              <a:rPr lang="en-US" sz="1000" i="1" dirty="0" err="1">
                <a:latin typeface="Courier New" panose="02070309020205020404" pitchFamily="49" charset="0"/>
                <a:ea typeface="Verdana" panose="020B0604030504040204" pitchFamily="34" charset="0"/>
                <a:cs typeface="Courier New" panose="02070309020205020404" pitchFamily="49" charset="0"/>
              </a:rPr>
              <a:t>e</a:t>
            </a:r>
            <a:r>
              <a:rPr lang="en-US" sz="1000" dirty="0">
                <a:latin typeface="Verdana" panose="020B0604030504040204" pitchFamily="34" charset="0"/>
                <a:ea typeface="Verdana" panose="020B0604030504040204" pitchFamily="34" charset="0"/>
                <a:cs typeface="Courier New" panose="02070309020205020404" pitchFamily="49" charset="0"/>
              </a:rPr>
              <a:t> column means that the </a:t>
            </a:r>
            <a:r>
              <a:rPr lang="en-US" sz="1000" dirty="0" err="1">
                <a:latin typeface="Courier New" panose="02070309020205020404" pitchFamily="49" charset="0"/>
                <a:ea typeface="Verdana" panose="020B0604030504040204" pitchFamily="34" charset="0"/>
                <a:cs typeface="Courier New" panose="02070309020205020404" pitchFamily="49" charset="0"/>
              </a:rPr>
              <a:t>first_name</a:t>
            </a:r>
            <a:r>
              <a:rPr lang="en-US" sz="1000" dirty="0">
                <a:latin typeface="Verdana" panose="020B0604030504040204" pitchFamily="34" charset="0"/>
                <a:ea typeface="Verdana" panose="020B0604030504040204" pitchFamily="34" charset="0"/>
                <a:cs typeface="Courier New" panose="02070309020205020404" pitchFamily="49" charset="0"/>
              </a:rPr>
              <a:t> is unknown or has not been set, rather than that it's empty</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can be set in columns of any data type not restricted by the data integrity constraints </a:t>
            </a:r>
            <a:r>
              <a:rPr lang="en-US" sz="1400" dirty="0">
                <a:latin typeface="Courier New" panose="02070309020205020404" pitchFamily="49" charset="0"/>
                <a:ea typeface="Verdana" panose="020B0604030504040204" pitchFamily="34" charset="0"/>
                <a:cs typeface="Courier New" panose="02070309020205020404" pitchFamily="49" charset="0"/>
              </a:rPr>
              <a:t>NOT NULL</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PRIMARY KEY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Two values set to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are never equal to each other or any other value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But </a:t>
            </a:r>
            <a:r>
              <a:rPr lang="en-US" sz="1000" dirty="0">
                <a:latin typeface="Courier New" panose="02070309020205020404" pitchFamily="49" charset="0"/>
                <a:ea typeface="Verdana" panose="020B0604030504040204" pitchFamily="34" charset="0"/>
                <a:cs typeface="Courier New" panose="02070309020205020404" pitchFamily="49" charset="0"/>
              </a:rPr>
              <a:t>DISTINCT</a:t>
            </a:r>
            <a:r>
              <a:rPr lang="en-US" sz="1000" dirty="0">
                <a:latin typeface="Verdana" panose="020B0604030504040204" pitchFamily="34" charset="0"/>
                <a:ea typeface="Verdana" panose="020B0604030504040204" pitchFamily="34" charset="0"/>
                <a:cs typeface="Courier New" panose="02070309020205020404" pitchFamily="49" charset="0"/>
              </a:rPr>
              <a:t> treats all the nulls in a particular column as duplicates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When you sort a column that contains nulls, the nulls will be either greater than or less than all the non-null values, depending on the DBMS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result of any arithmetic expression or operation with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returns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as the answer</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Real-life example: </a:t>
            </a:r>
            <a:r>
              <a:rPr lang="en-US" sz="1000" dirty="0">
                <a:latin typeface="Courier New" panose="02070309020205020404" pitchFamily="49" charset="0"/>
                <a:ea typeface="Verdana" panose="020B0604030504040204" pitchFamily="34" charset="0"/>
                <a:cs typeface="Courier New" panose="02070309020205020404" pitchFamily="49" charset="0"/>
              </a:rPr>
              <a:t>(12*NULL)/4</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aggregate functions </a:t>
            </a:r>
            <a:r>
              <a:rPr lang="en-US" sz="1800" dirty="0">
                <a:latin typeface="Courier New" panose="02070309020205020404" pitchFamily="49" charset="0"/>
                <a:ea typeface="Verdana" panose="020B0604030504040204" pitchFamily="34" charset="0"/>
                <a:cs typeface="Courier New" panose="02070309020205020404" pitchFamily="49" charset="0"/>
              </a:rPr>
              <a:t>SUM()</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AVG()</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MAX()</a:t>
            </a:r>
            <a:r>
              <a:rPr lang="en-US" sz="1800" dirty="0">
                <a:latin typeface="Verdana" panose="020B0604030504040204" pitchFamily="34" charset="0"/>
                <a:ea typeface="Verdana" panose="020B0604030504040204" pitchFamily="34" charset="0"/>
                <a:cs typeface="Courier New" panose="02070309020205020404" pitchFamily="49" charset="0"/>
              </a:rPr>
              <a:t> ignore nulls</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COUNT(*)</a:t>
            </a:r>
            <a:r>
              <a:rPr lang="en-US" sz="1400" dirty="0">
                <a:latin typeface="Verdana" panose="020B0604030504040204" pitchFamily="34" charset="0"/>
                <a:ea typeface="Verdana" panose="020B0604030504040204" pitchFamily="34" charset="0"/>
                <a:cs typeface="Courier New" panose="02070309020205020404" pitchFamily="49" charset="0"/>
              </a:rPr>
              <a:t> does not ignore nulls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202456815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82</a:t>
            </a:fld>
            <a:endParaRPr/>
          </a:p>
        </p:txBody>
      </p:sp>
      <p:sp>
        <p:nvSpPr>
          <p:cNvPr id="84" name="Shape 84"/>
          <p:cNvSpPr>
            <a:spLocks noGrp="1"/>
          </p:cNvSpPr>
          <p:nvPr>
            <p:ph type="title"/>
          </p:nvPr>
        </p:nvSpPr>
        <p:spPr>
          <a:prstGeom prst="rect">
            <a:avLst/>
          </a:prstGeom>
        </p:spPr>
        <p:txBody>
          <a:bodyPr/>
          <a:lstStyle/>
          <a:p>
            <a:r>
              <a:rPr lang="en-US" dirty="0"/>
              <a:t>SQL Null Data Types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Null Data Types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the grouping column in a </a:t>
            </a:r>
            <a:r>
              <a:rPr lang="en-US" sz="1800" dirty="0">
                <a:latin typeface="Courier New" panose="02070309020205020404" pitchFamily="49" charset="0"/>
                <a:ea typeface="Verdana" panose="020B0604030504040204" pitchFamily="34" charset="0"/>
                <a:cs typeface="Courier New" panose="02070309020205020404" pitchFamily="49" charset="0"/>
              </a:rPr>
              <a:t>GROUP BY</a:t>
            </a:r>
            <a:r>
              <a:rPr lang="en-US" sz="1800" dirty="0">
                <a:latin typeface="Verdana" panose="020B0604030504040204" pitchFamily="34" charset="0"/>
                <a:ea typeface="Verdana" panose="020B0604030504040204" pitchFamily="34" charset="0"/>
                <a:cs typeface="Courier New" panose="02070309020205020404" pitchFamily="49" charset="0"/>
              </a:rPr>
              <a:t> clause has nulls, all nulls are grouped together in one group</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Nulls affect the results of joins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Nulls can cause problems in subqueries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Try not to use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if it would be relevant to set default values instead  </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Nullable</a:t>
            </a:r>
            <a:r>
              <a:rPr lang="en-US" sz="1800" dirty="0">
                <a:latin typeface="Verdana" panose="020B0604030504040204" pitchFamily="34" charset="0"/>
                <a:ea typeface="Verdana" panose="020B0604030504040204" pitchFamily="34" charset="0"/>
                <a:cs typeface="Courier New" panose="02070309020205020404" pitchFamily="49" charset="0"/>
              </a:rPr>
              <a:t> means that a column is allowed to contain nulls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Set a column's nullability with </a:t>
            </a:r>
            <a:r>
              <a:rPr lang="en-US" sz="1400" dirty="0">
                <a:latin typeface="Courier New" panose="02070309020205020404" pitchFamily="49" charset="0"/>
                <a:ea typeface="Verdana" panose="020B0604030504040204" pitchFamily="34" charset="0"/>
                <a:cs typeface="Courier New" panose="02070309020205020404" pitchFamily="49" charset="0"/>
              </a:rPr>
              <a:t>CREATE TABLE</a:t>
            </a:r>
            <a:r>
              <a:rPr lang="en-US" sz="1400" dirty="0">
                <a:latin typeface="Verdana" panose="020B0604030504040204" pitchFamily="34" charset="0"/>
                <a:ea typeface="Verdana" panose="020B0604030504040204" pitchFamily="34" charset="0"/>
                <a:cs typeface="Courier New" panose="02070309020205020404" pitchFamily="49" charset="0"/>
              </a:rPr>
              <a:t> or </a:t>
            </a:r>
            <a:r>
              <a:rPr lang="en-US" sz="1400" dirty="0">
                <a:latin typeface="Courier New" panose="02070309020205020404" pitchFamily="49" charset="0"/>
                <a:ea typeface="Verdana" panose="020B0604030504040204" pitchFamily="34" charset="0"/>
                <a:cs typeface="Courier New" panose="02070309020205020404" pitchFamily="49" charset="0"/>
              </a:rPr>
              <a:t>ALTER TABLE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Don’t quote the keyword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DBMS will interpret it as the string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could return </a:t>
            </a:r>
            <a:r>
              <a:rPr lang="en-US" sz="1800" dirty="0">
                <a:latin typeface="Courier New" panose="02070309020205020404" pitchFamily="49" charset="0"/>
                <a:ea typeface="Verdana" panose="020B0604030504040204" pitchFamily="34" charset="0"/>
                <a:cs typeface="Courier New" panose="02070309020205020404" pitchFamily="49" charset="0"/>
              </a:rPr>
              <a:t>NULL</a:t>
            </a:r>
            <a:r>
              <a:rPr lang="en-US" sz="1800" dirty="0">
                <a:latin typeface="Verdana" panose="020B0604030504040204" pitchFamily="34" charset="0"/>
                <a:ea typeface="Verdana" panose="020B0604030504040204" pitchFamily="34" charset="0"/>
                <a:cs typeface="Courier New" panose="02070309020205020404" pitchFamily="49" charset="0"/>
              </a:rPr>
              <a:t> even if the columns aren't nullable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Depending on the DBMS, a null might appear as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(NULL)</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&lt;NULL&gt;</a:t>
            </a:r>
            <a:r>
              <a:rPr lang="en-US" sz="1400" dirty="0">
                <a:latin typeface="Verdana" panose="020B0604030504040204" pitchFamily="34" charset="0"/>
                <a:ea typeface="Verdana" panose="020B0604030504040204" pitchFamily="34" charset="0"/>
                <a:cs typeface="Courier New" panose="02070309020205020404" pitchFamily="49" charset="0"/>
              </a:rPr>
              <a:t>, </a:t>
            </a:r>
            <a:r>
              <a:rPr lang="en-US" sz="1400" dirty="0">
                <a:latin typeface="Courier New" panose="02070309020205020404" pitchFamily="49" charset="0"/>
                <a:ea typeface="Verdana" panose="020B0604030504040204" pitchFamily="34" charset="0"/>
                <a:cs typeface="Courier New" panose="02070309020205020404" pitchFamily="49" charset="0"/>
              </a:rPr>
              <a:t>-</a:t>
            </a:r>
            <a:r>
              <a:rPr lang="en-US" sz="1400" dirty="0">
                <a:latin typeface="Verdana" panose="020B0604030504040204" pitchFamily="34" charset="0"/>
                <a:ea typeface="Verdana" panose="020B0604030504040204" pitchFamily="34" charset="0"/>
                <a:cs typeface="Courier New" panose="02070309020205020404" pitchFamily="49" charset="0"/>
              </a:rPr>
              <a:t>, or empty space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Oracle treats an empty string ('') as a null</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909123185"/>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83</a:t>
            </a:fld>
            <a:endParaRPr/>
          </a:p>
        </p:txBody>
      </p:sp>
      <p:sp>
        <p:nvSpPr>
          <p:cNvPr id="84" name="Shape 84"/>
          <p:cNvSpPr>
            <a:spLocks noGrp="1"/>
          </p:cNvSpPr>
          <p:nvPr>
            <p:ph type="title"/>
          </p:nvPr>
        </p:nvSpPr>
        <p:spPr>
          <a:prstGeom prst="rect">
            <a:avLst/>
          </a:prstGeom>
        </p:spPr>
        <p:txBody>
          <a:bodyPr>
            <a:normAutofit fontScale="90000"/>
          </a:bodyPr>
          <a:lstStyle/>
          <a:p>
            <a:r>
              <a:rPr lang="en-US" dirty="0"/>
              <a:t>Exercise: Field Datatypes and Constraints (1/3)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81000" lvl="1" indent="0">
              <a:buNone/>
              <a:defRPr sz="1800"/>
            </a:pPr>
            <a:r>
              <a:rPr lang="en-US" sz="1800" b="1" dirty="0">
                <a:latin typeface="Verdana" panose="020B0604030504040204" pitchFamily="34" charset="0"/>
                <a:ea typeface="Verdana" panose="020B0604030504040204" pitchFamily="34" charset="0"/>
                <a:cs typeface="Courier New" panose="02070309020205020404" pitchFamily="49" charset="0"/>
              </a:rPr>
              <a:t>The answers are in </a:t>
            </a:r>
            <a:r>
              <a:rPr lang="en-US" sz="1800" b="1" dirty="0" err="1">
                <a:latin typeface="Verdana" panose="020B0604030504040204" pitchFamily="34" charset="0"/>
                <a:ea typeface="Verdana" panose="020B0604030504040204" pitchFamily="34" charset="0"/>
                <a:cs typeface="Courier New" panose="02070309020205020404" pitchFamily="49" charset="0"/>
              </a:rPr>
              <a:t>soccerbooks.sql</a:t>
            </a:r>
            <a:r>
              <a:rPr lang="en-US" sz="1800" b="1" dirty="0">
                <a:latin typeface="Verdana" panose="020B0604030504040204" pitchFamily="34" charset="0"/>
                <a:ea typeface="Verdana" panose="020B0604030504040204" pitchFamily="34" charset="0"/>
                <a:cs typeface="Courier New" panose="02070309020205020404" pitchFamily="49" charset="0"/>
              </a:rPr>
              <a:t> and </a:t>
            </a:r>
            <a:r>
              <a:rPr lang="en-US" sz="1800" b="1" dirty="0" err="1">
                <a:latin typeface="Verdana" panose="020B0604030504040204" pitchFamily="34" charset="0"/>
                <a:ea typeface="Verdana" panose="020B0604030504040204" pitchFamily="34" charset="0"/>
                <a:cs typeface="Courier New" panose="02070309020205020404" pitchFamily="49" charset="0"/>
              </a:rPr>
              <a:t>newdb.sql</a:t>
            </a:r>
            <a:r>
              <a:rPr lang="en-US" sz="1800" b="1" dirty="0">
                <a:latin typeface="Verdana" panose="020B0604030504040204" pitchFamily="34" charset="0"/>
                <a:ea typeface="Verdana" panose="020B0604030504040204" pitchFamily="34" charset="0"/>
                <a:cs typeface="Courier New" panose="02070309020205020404" pitchFamily="49" charset="0"/>
              </a:rPr>
              <a:t>. </a:t>
            </a: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authors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au_fname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 phone, address, city, state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zip</a:t>
            </a:r>
            <a:r>
              <a:rPr lang="en-US" sz="1800" dirty="0">
                <a:latin typeface="Verdana" panose="020B0604030504040204" pitchFamily="34" charset="0"/>
                <a:ea typeface="Verdana" panose="020B0604030504040204" pitchFamily="34" charset="0"/>
                <a:cs typeface="Courier New" panose="02070309020205020404" pitchFamily="49" charset="0"/>
              </a:rPr>
              <a:t>. The table will have the following constraint: </a:t>
            </a: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pk_authors</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publishers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pub_name</a:t>
            </a:r>
            <a:r>
              <a:rPr lang="en-US" sz="1800" dirty="0">
                <a:latin typeface="Courier New" panose="02070309020205020404" pitchFamily="49" charset="0"/>
                <a:ea typeface="Verdana" panose="020B0604030504040204" pitchFamily="34" charset="0"/>
                <a:cs typeface="Courier New" panose="02070309020205020404" pitchFamily="49" charset="0"/>
              </a:rPr>
              <a:t>, city, state, </a:t>
            </a:r>
            <a:r>
              <a:rPr lang="en-US" sz="1800" dirty="0">
                <a:latin typeface="Verdana" panose="020B0604030504040204" pitchFamily="34" charset="0"/>
                <a:ea typeface="Verdana" panose="020B0604030504040204" pitchFamily="34" charset="0"/>
                <a:cs typeface="Courier New" panose="02070309020205020404" pitchFamily="49" charset="0"/>
              </a:rPr>
              <a:t>and </a:t>
            </a:r>
            <a:r>
              <a:rPr lang="en-US" sz="1800" dirty="0">
                <a:latin typeface="Courier New" panose="02070309020205020404" pitchFamily="49" charset="0"/>
                <a:ea typeface="Verdana" panose="020B0604030504040204" pitchFamily="34" charset="0"/>
                <a:cs typeface="Courier New" panose="02070309020205020404" pitchFamily="49" charset="0"/>
              </a:rPr>
              <a:t>country</a:t>
            </a:r>
            <a:r>
              <a:rPr lang="en-US" sz="1800" dirty="0">
                <a:latin typeface="Verdana" panose="020B0604030504040204" pitchFamily="34" charset="0"/>
                <a:ea typeface="Verdana" panose="020B0604030504040204" pitchFamily="34" charset="0"/>
                <a:cs typeface="Courier New" panose="02070309020205020404" pitchFamily="49" charset="0"/>
              </a:rPr>
              <a:t>, with the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pk_publishers</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in the </a:t>
            </a:r>
            <a:r>
              <a:rPr lang="en-US" sz="1800" dirty="0">
                <a:latin typeface="Courier New" panose="02070309020205020404" pitchFamily="49" charset="0"/>
                <a:ea typeface="Verdana" panose="020B0604030504040204" pitchFamily="34" charset="0"/>
                <a:cs typeface="Courier New" panose="02070309020205020404" pitchFamily="49" charset="0"/>
              </a:rPr>
              <a:t>titles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type,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pages, price, sales, </a:t>
            </a:r>
            <a:r>
              <a:rPr lang="en-US" sz="1800" dirty="0" err="1">
                <a:latin typeface="Courier New" panose="02070309020205020404" pitchFamily="49" charset="0"/>
                <a:ea typeface="Verdana" panose="020B0604030504040204" pitchFamily="34" charset="0"/>
                <a:cs typeface="Courier New" panose="02070309020205020404" pitchFamily="49" charset="0"/>
              </a:rPr>
              <a:t>pubdate</a:t>
            </a:r>
            <a:r>
              <a:rPr lang="en-US" sz="1800" dirty="0">
                <a:latin typeface="Courier New" panose="02070309020205020404" pitchFamily="49" charset="0"/>
                <a:ea typeface="Verdana" panose="020B0604030504040204" pitchFamily="34" charset="0"/>
                <a:cs typeface="Courier New" panose="02070309020205020404" pitchFamily="49" charset="0"/>
              </a:rPr>
              <a:t>, contract </a:t>
            </a:r>
            <a:r>
              <a:rPr lang="en-US" sz="1800" dirty="0">
                <a:latin typeface="Verdana" panose="020B0604030504040204" pitchFamily="34" charset="0"/>
                <a:ea typeface="Verdana" panose="020B0604030504040204" pitchFamily="34" charset="0"/>
                <a:cs typeface="Courier New" panose="02070309020205020404" pitchFamily="49" charset="0"/>
              </a:rPr>
              <a:t>with the constraint </a:t>
            </a: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pk_titles</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95673352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84</a:t>
            </a:fld>
            <a:endParaRPr/>
          </a:p>
        </p:txBody>
      </p:sp>
      <p:sp>
        <p:nvSpPr>
          <p:cNvPr id="84" name="Shape 84"/>
          <p:cNvSpPr>
            <a:spLocks noGrp="1"/>
          </p:cNvSpPr>
          <p:nvPr>
            <p:ph type="title"/>
          </p:nvPr>
        </p:nvSpPr>
        <p:spPr>
          <a:prstGeom prst="rect">
            <a:avLst/>
          </a:prstGeom>
        </p:spPr>
        <p:txBody>
          <a:bodyPr>
            <a:normAutofit fontScale="90000"/>
          </a:bodyPr>
          <a:lstStyle/>
          <a:p>
            <a:r>
              <a:rPr lang="en-US" dirty="0"/>
              <a:t>Exercise: Field Datatypes and Constraints (2/3)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au_order</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royalty_share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with the 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CONSTRAINT</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pk_title_authors</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royalties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advance, </a:t>
            </a:r>
            <a:r>
              <a:rPr lang="en-US" sz="1800" dirty="0" err="1">
                <a:latin typeface="Courier New" panose="02070309020205020404" pitchFamily="49" charset="0"/>
                <a:ea typeface="Verdana" panose="020B0604030504040204" pitchFamily="34" charset="0"/>
                <a:cs typeface="Courier New" panose="02070309020205020404" pitchFamily="49" charset="0"/>
              </a:rPr>
              <a:t>royalty_rate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with the constraint </a:t>
            </a:r>
            <a:r>
              <a:rPr lang="en-US" sz="1800" dirty="0">
                <a:latin typeface="Courier New" panose="02070309020205020404" pitchFamily="49" charset="0"/>
                <a:ea typeface="Verdana" panose="020B0604030504040204" pitchFamily="34" charset="0"/>
                <a:cs typeface="Courier New" panose="02070309020205020404" pitchFamily="49" charset="0"/>
              </a:rPr>
              <a:t>CONSTRAINT </a:t>
            </a:r>
            <a:r>
              <a:rPr lang="en-US" sz="1800" dirty="0" err="1">
                <a:latin typeface="Courier New" panose="02070309020205020404" pitchFamily="49" charset="0"/>
                <a:ea typeface="Verdana" panose="020B0604030504040204" pitchFamily="34" charset="0"/>
                <a:cs typeface="Courier New" panose="02070309020205020404" pitchFamily="49" charset="0"/>
              </a:rPr>
              <a:t>pk_royalties</a:t>
            </a:r>
            <a:r>
              <a:rPr lang="en-US" sz="1800" dirty="0">
                <a:latin typeface="Courier New" panose="02070309020205020404" pitchFamily="49" charset="0"/>
                <a:ea typeface="Verdana" panose="020B0604030504040204" pitchFamily="34" charset="0"/>
                <a:cs typeface="Courier New" panose="02070309020205020404" pitchFamily="49" charset="0"/>
              </a:rPr>
              <a:t> 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in the </a:t>
            </a:r>
            <a:r>
              <a:rPr lang="en-US" sz="1800" dirty="0" err="1">
                <a:latin typeface="Courier New" panose="02070309020205020404" pitchFamily="49" charset="0"/>
                <a:ea typeface="Verdana" panose="020B0604030504040204" pitchFamily="34" charset="0"/>
                <a:cs typeface="Courier New" panose="02070309020205020404" pitchFamily="49" charset="0"/>
              </a:rPr>
              <a:t>au_orders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author1, author2, author3 </a:t>
            </a:r>
            <a:r>
              <a:rPr lang="en-US" sz="1800" dirty="0">
                <a:latin typeface="Verdana" panose="020B0604030504040204" pitchFamily="34" charset="0"/>
                <a:ea typeface="Verdana" panose="020B0604030504040204" pitchFamily="34" charset="0"/>
                <a:cs typeface="Courier New" panose="02070309020205020404" pitchFamily="49" charset="0"/>
              </a:rPr>
              <a:t>with no </a:t>
            </a:r>
            <a:r>
              <a:rPr lang="en-US" sz="1800" dirty="0">
                <a:latin typeface="Courier New" panose="02070309020205020404" pitchFamily="49" charset="0"/>
                <a:ea typeface="Verdana" panose="020B0604030504040204" pitchFamily="34" charset="0"/>
                <a:cs typeface="Courier New" panose="02070309020205020404" pitchFamily="49" charset="0"/>
              </a:rPr>
              <a:t>CONSTRAINT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p>
          <a:p>
            <a:pPr marL="723900" lvl="1" indent="-342900">
              <a:buFont typeface="+mj-lt"/>
              <a:buAutoNum type="arabicPeriod" startAt="4"/>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dups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a:latin typeface="Courier New" panose="02070309020205020404" pitchFamily="49" charset="0"/>
                <a:ea typeface="Verdana" panose="020B0604030504040204" pitchFamily="34" charset="0"/>
                <a:cs typeface="Courier New" panose="02070309020205020404" pitchFamily="49" charset="0"/>
              </a:rPr>
              <a:t>id, </a:t>
            </a:r>
            <a:r>
              <a:rPr lang="en-US" sz="1800" dirty="0" err="1">
                <a:latin typeface="Courier New" panose="02070309020205020404" pitchFamily="49" charset="0"/>
                <a:ea typeface="Verdana" panose="020B0604030504040204" pitchFamily="34" charset="0"/>
                <a:cs typeface="Courier New" panose="02070309020205020404" pitchFamily="49" charset="0"/>
              </a:rPr>
              <a:t>title_name</a:t>
            </a:r>
            <a:r>
              <a:rPr lang="en-US" sz="1800" dirty="0">
                <a:latin typeface="Courier New" panose="02070309020205020404" pitchFamily="49" charset="0"/>
                <a:ea typeface="Verdana" panose="020B0604030504040204" pitchFamily="34" charset="0"/>
                <a:cs typeface="Courier New" panose="02070309020205020404" pitchFamily="49" charset="0"/>
              </a:rPr>
              <a:t>, type, price </a:t>
            </a:r>
            <a:r>
              <a:rPr lang="en-US" sz="1800" dirty="0">
                <a:latin typeface="Verdana" panose="020B0604030504040204" pitchFamily="34" charset="0"/>
                <a:ea typeface="Verdana" panose="020B0604030504040204" pitchFamily="34" charset="0"/>
                <a:cs typeface="Courier New" panose="02070309020205020404" pitchFamily="49" charset="0"/>
              </a:rPr>
              <a:t>with no </a:t>
            </a:r>
            <a:r>
              <a:rPr lang="en-US" sz="1800" dirty="0">
                <a:latin typeface="Courier New" panose="02070309020205020404" pitchFamily="49" charset="0"/>
                <a:ea typeface="Verdana" panose="020B0604030504040204" pitchFamily="34" charset="0"/>
                <a:cs typeface="Courier New" panose="02070309020205020404" pitchFamily="49" charset="0"/>
              </a:rPr>
              <a:t>CONSTRAINT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 </a:t>
            </a:r>
          </a:p>
          <a:p>
            <a:pPr marL="723900" lvl="1" indent="-342900">
              <a:buFont typeface="+mj-lt"/>
              <a:buAutoNum type="arabicPeriod" startAt="4"/>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23900" lvl="1" indent="-342900">
              <a:buFont typeface="+mj-lt"/>
              <a:buAutoNum type="arabicPeriod" startAt="4"/>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27619025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85</a:t>
            </a:fld>
            <a:endParaRPr/>
          </a:p>
        </p:txBody>
      </p:sp>
      <p:sp>
        <p:nvSpPr>
          <p:cNvPr id="84" name="Shape 84"/>
          <p:cNvSpPr>
            <a:spLocks noGrp="1"/>
          </p:cNvSpPr>
          <p:nvPr>
            <p:ph type="title"/>
          </p:nvPr>
        </p:nvSpPr>
        <p:spPr>
          <a:prstGeom prst="rect">
            <a:avLst/>
          </a:prstGeom>
        </p:spPr>
        <p:txBody>
          <a:bodyPr>
            <a:normAutofit fontScale="90000"/>
          </a:bodyPr>
          <a:lstStyle/>
          <a:p>
            <a:r>
              <a:rPr lang="en-US" dirty="0"/>
              <a:t>Exercise</a:t>
            </a:r>
            <a:r>
              <a:rPr lang="en-US"/>
              <a:t>: Field Datatypes and Constraints (</a:t>
            </a:r>
            <a:r>
              <a:rPr lang="en-US" dirty="0"/>
              <a:t>3/3)</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723900" lvl="1" indent="-342900">
              <a:buFont typeface="+mj-lt"/>
              <a:buAutoNum type="arabicPeriod" startAt="8"/>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err="1">
                <a:latin typeface="Courier New" panose="02070309020205020404" pitchFamily="49" charset="0"/>
                <a:ea typeface="Verdana" panose="020B0604030504040204" pitchFamily="34" charset="0"/>
                <a:cs typeface="Courier New" panose="02070309020205020404" pitchFamily="49" charset="0"/>
              </a:rPr>
              <a:t>empsales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emp</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sales, </a:t>
            </a:r>
            <a:r>
              <a:rPr lang="en-US" sz="1800" dirty="0">
                <a:latin typeface="Verdana" panose="020B0604030504040204" pitchFamily="34" charset="0"/>
                <a:ea typeface="Verdana" panose="020B0604030504040204" pitchFamily="34" charset="0"/>
                <a:cs typeface="Courier New" panose="02070309020205020404" pitchFamily="49" charset="0"/>
              </a:rPr>
              <a:t>with no </a:t>
            </a:r>
            <a:r>
              <a:rPr lang="en-US" sz="1800" dirty="0">
                <a:latin typeface="Courier New" panose="02070309020205020404" pitchFamily="49" charset="0"/>
                <a:ea typeface="Verdana" panose="020B0604030504040204" pitchFamily="34" charset="0"/>
                <a:cs typeface="Courier New" panose="02070309020205020404" pitchFamily="49" charset="0"/>
              </a:rPr>
              <a:t>CONSTRAINT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p>
          <a:p>
            <a:pPr marL="723900" lvl="1" indent="-342900">
              <a:buFont typeface="+mj-lt"/>
              <a:buAutoNum type="arabicPeriod" startAt="8"/>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err="1">
                <a:latin typeface="Courier New" panose="02070309020205020404" pitchFamily="49" charset="0"/>
                <a:ea typeface="Verdana" panose="020B0604030504040204" pitchFamily="34" charset="0"/>
                <a:cs typeface="Courier New" panose="02070309020205020404" pitchFamily="49" charset="0"/>
              </a:rPr>
              <a:t>roadtrip</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a:latin typeface="Courier New" panose="02070309020205020404" pitchFamily="49" charset="0"/>
                <a:ea typeface="Verdana" panose="020B0604030504040204" pitchFamily="34" charset="0"/>
                <a:cs typeface="Courier New" panose="02070309020205020404" pitchFamily="49" charset="0"/>
              </a:rPr>
              <a:t>seq, city, miles, </a:t>
            </a:r>
            <a:r>
              <a:rPr lang="en-US" sz="1800" dirty="0">
                <a:latin typeface="Verdana" panose="020B0604030504040204" pitchFamily="34" charset="0"/>
                <a:ea typeface="Verdana" panose="020B0604030504040204" pitchFamily="34" charset="0"/>
                <a:cs typeface="Courier New" panose="02070309020205020404" pitchFamily="49" charset="0"/>
              </a:rPr>
              <a:t>with no </a:t>
            </a:r>
            <a:r>
              <a:rPr lang="en-US" sz="1800" dirty="0">
                <a:latin typeface="Courier New" panose="02070309020205020404" pitchFamily="49" charset="0"/>
                <a:ea typeface="Verdana" panose="020B0604030504040204" pitchFamily="34" charset="0"/>
                <a:cs typeface="Courier New" panose="02070309020205020404" pitchFamily="49" charset="0"/>
              </a:rPr>
              <a:t>CONSTRAINT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p>
          <a:p>
            <a:pPr marL="723900" lvl="1" indent="-342900">
              <a:buFont typeface="+mj-lt"/>
              <a:buAutoNum type="arabicPeriod" startAt="8"/>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a:latin typeface="Courier New" panose="02070309020205020404" pitchFamily="49" charset="0"/>
                <a:ea typeface="Verdana" panose="020B0604030504040204" pitchFamily="34" charset="0"/>
                <a:cs typeface="Courier New" panose="02070309020205020404" pitchFamily="49" charset="0"/>
              </a:rPr>
              <a:t>telephones</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au</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tel_type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tel_no</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with primary key  </a:t>
            </a:r>
            <a:r>
              <a:rPr lang="en-US" sz="1800" dirty="0">
                <a:latin typeface="Courier New" panose="02070309020205020404" pitchFamily="49" charset="0"/>
                <a:ea typeface="Verdana" panose="020B0604030504040204" pitchFamily="34" charset="0"/>
                <a:cs typeface="Courier New" panose="02070309020205020404" pitchFamily="49" charset="0"/>
              </a:rPr>
              <a:t>PRIMARY KEY (</a:t>
            </a:r>
            <a:r>
              <a:rPr lang="en-US" sz="1800" dirty="0" err="1">
                <a:latin typeface="Courier New" panose="02070309020205020404" pitchFamily="49" charset="0"/>
                <a:ea typeface="Verdana" panose="020B0604030504040204" pitchFamily="34" charset="0"/>
                <a:cs typeface="Courier New" panose="02070309020205020404" pitchFamily="49" charset="0"/>
              </a:rPr>
              <a:t>au_id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tel_type</a:t>
            </a:r>
            <a:r>
              <a:rPr lang="en-US" sz="1800" dirty="0">
                <a:latin typeface="Courier New" panose="02070309020205020404" pitchFamily="49" charset="0"/>
                <a:ea typeface="Verdana" panose="020B0604030504040204" pitchFamily="34" charset="0"/>
                <a:cs typeface="Courier New" panose="02070309020205020404" pitchFamily="49" charset="0"/>
              </a:rPr>
              <a: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p>
          <a:p>
            <a:pPr marL="723900" lvl="1" indent="-342900">
              <a:buFont typeface="+mj-lt"/>
              <a:buAutoNum type="arabicPeriod" startAt="8"/>
              <a:defRPr sz="1800"/>
            </a:pPr>
            <a:r>
              <a:rPr lang="en-US" sz="1800" dirty="0">
                <a:latin typeface="Verdana" panose="020B0604030504040204" pitchFamily="34" charset="0"/>
                <a:ea typeface="Verdana" panose="020B0604030504040204" pitchFamily="34" charset="0"/>
                <a:cs typeface="Courier New" panose="02070309020205020404" pitchFamily="49" charset="0"/>
              </a:rPr>
              <a:t>In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 the </a:t>
            </a:r>
            <a:r>
              <a:rPr lang="en-US" sz="1800" dirty="0" err="1">
                <a:latin typeface="Courier New" panose="02070309020205020404" pitchFamily="49" charset="0"/>
                <a:ea typeface="Verdana" panose="020B0604030504040204" pitchFamily="34" charset="0"/>
                <a:cs typeface="Courier New" panose="02070309020205020404" pitchFamily="49" charset="0"/>
              </a:rPr>
              <a:t>hier</a:t>
            </a:r>
            <a:r>
              <a:rPr lang="en-US" sz="1800" dirty="0">
                <a:latin typeface="Verdana" panose="020B0604030504040204" pitchFamily="34" charset="0"/>
                <a:ea typeface="Verdana" panose="020B0604030504040204" pitchFamily="34" charset="0"/>
                <a:cs typeface="Courier New" panose="02070309020205020404" pitchFamily="49" charset="0"/>
              </a:rPr>
              <a:t> table, set reasonable datatypes and default values of fields:  </a:t>
            </a:r>
            <a:r>
              <a:rPr lang="en-US" sz="1800" dirty="0" err="1">
                <a:latin typeface="Courier New" panose="02070309020205020404" pitchFamily="49" charset="0"/>
                <a:ea typeface="Verdana" panose="020B0604030504040204" pitchFamily="34" charset="0"/>
                <a:cs typeface="Courier New" panose="02070309020205020404" pitchFamily="49" charset="0"/>
              </a:rPr>
              <a:t>emp</a:t>
            </a:r>
            <a:r>
              <a:rPr lang="en-US" sz="1800" dirty="0" err="1">
                <a:latin typeface="Verdana" panose="020B0604030504040204" pitchFamily="34" charset="0"/>
                <a:ea typeface="Verdana" panose="020B0604030504040204" pitchFamily="34" charset="0"/>
                <a:cs typeface="Courier New" panose="02070309020205020404" pitchFamily="49" charset="0"/>
              </a:rPr>
              <a:t>_</a:t>
            </a:r>
            <a:r>
              <a:rPr lang="en-US" sz="1800" dirty="0" err="1">
                <a:latin typeface="Courier New" panose="02070309020205020404" pitchFamily="49" charset="0"/>
                <a:ea typeface="Verdana" panose="020B0604030504040204" pitchFamily="34" charset="0"/>
                <a:cs typeface="Courier New" panose="02070309020205020404" pitchFamily="49" charset="0"/>
              </a:rPr>
              <a:t>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emp_title</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err="1">
                <a:latin typeface="Courier New" panose="02070309020205020404" pitchFamily="49" charset="0"/>
                <a:ea typeface="Verdana" panose="020B0604030504040204" pitchFamily="34" charset="0"/>
                <a:cs typeface="Courier New" panose="02070309020205020404" pitchFamily="49" charset="0"/>
              </a:rPr>
              <a:t>boss_id</a:t>
            </a: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Verdana" panose="020B0604030504040204" pitchFamily="34" charset="0"/>
                <a:ea typeface="Verdana" panose="020B0604030504040204" pitchFamily="34" charset="0"/>
                <a:cs typeface="Courier New" panose="02070309020205020404" pitchFamily="49" charset="0"/>
              </a:rPr>
              <a:t>with no </a:t>
            </a:r>
            <a:r>
              <a:rPr lang="en-US" sz="1800" dirty="0">
                <a:latin typeface="Courier New" panose="02070309020205020404" pitchFamily="49" charset="0"/>
                <a:ea typeface="Verdana" panose="020B0604030504040204" pitchFamily="34" charset="0"/>
                <a:cs typeface="Courier New" panose="02070309020205020404" pitchFamily="49" charset="0"/>
              </a:rPr>
              <a:t>CONSTRAINT ). </a:t>
            </a:r>
            <a:r>
              <a:rPr lang="en-US" sz="1800" dirty="0">
                <a:latin typeface="Verdana" panose="020B0604030504040204" pitchFamily="34" charset="0"/>
                <a:ea typeface="Verdana" panose="020B0604030504040204" pitchFamily="34" charset="0"/>
                <a:cs typeface="Courier New" panose="02070309020205020404" pitchFamily="49" charset="0"/>
              </a:rPr>
              <a:t>We will add data to this table in the next section.</a:t>
            </a:r>
          </a:p>
          <a:p>
            <a:pPr marL="723900" lvl="1" indent="-342900">
              <a:buFont typeface="+mj-lt"/>
              <a:buAutoNum type="arabicPeriod" startAt="8"/>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87527854"/>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Insert, Update, Delete Rows</a:t>
            </a:r>
          </a:p>
        </p:txBody>
      </p:sp>
    </p:spTree>
    <p:extLst>
      <p:ext uri="{BB962C8B-B14F-4D97-AF65-F5344CB8AC3E}">
        <p14:creationId xmlns:p14="http://schemas.microsoft.com/office/powerpoint/2010/main" val="254430995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87</a:t>
            </a:fld>
            <a:endParaRPr/>
          </a:p>
        </p:txBody>
      </p:sp>
      <p:sp>
        <p:nvSpPr>
          <p:cNvPr id="84" name="Shape 84"/>
          <p:cNvSpPr>
            <a:spLocks noGrp="1"/>
          </p:cNvSpPr>
          <p:nvPr>
            <p:ph type="title"/>
          </p:nvPr>
        </p:nvSpPr>
        <p:spPr>
          <a:prstGeom prst="rect">
            <a:avLst/>
          </a:prstGeom>
        </p:spPr>
        <p:txBody>
          <a:bodyPr/>
          <a:lstStyle/>
          <a:p>
            <a:r>
              <a:rPr lang="en-US" dirty="0"/>
              <a:t>INSERT, UPDATE, DELETE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INSERT, UPDATE, DELETE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queries a table and gets the data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and </a:t>
            </a: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modify data</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INSERT</a:t>
            </a:r>
            <a:r>
              <a:rPr lang="en-US" sz="1800" dirty="0">
                <a:latin typeface="Verdana" panose="020B0604030504040204" pitchFamily="34" charset="0"/>
                <a:ea typeface="Verdana" panose="020B0604030504040204" pitchFamily="34" charset="0"/>
                <a:cs typeface="Courier New" panose="02070309020205020404" pitchFamily="49" charset="0"/>
              </a:rPr>
              <a:t> adds new rows to a table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changes values in the existing rows of a table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removes rows from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They don’t return a result, but the DBMS prints either an error message or the number of rows affected by the change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is said to be the most commonly used, because it will shows the results of changes on the table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table;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58471227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88</a:t>
            </a:fld>
            <a:endParaRPr/>
          </a:p>
        </p:txBody>
      </p:sp>
      <p:sp>
        <p:nvSpPr>
          <p:cNvPr id="84" name="Shape 84"/>
          <p:cNvSpPr>
            <a:spLocks noGrp="1"/>
          </p:cNvSpPr>
          <p:nvPr>
            <p:ph type="title"/>
          </p:nvPr>
        </p:nvSpPr>
        <p:spPr>
          <a:prstGeom prst="rect">
            <a:avLst/>
          </a:prstGeom>
        </p:spPr>
        <p:txBody>
          <a:bodyPr/>
          <a:lstStyle/>
          <a:p>
            <a:r>
              <a:rPr lang="en-US" dirty="0"/>
              <a:t>INSERT, UPDATE, DELETE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INSERT, UPDATE, DELETE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use INSERT, UPDATE, or DELETE, you need information about the columns of the table whose data you’re modifying:</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order of the columns in the table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Each column's name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Each column's data type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Whether a column is a key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Whether a column's values must be unique within that column</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Whether a column allows nulls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Each column's default value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Table and column constraints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list a table’s column names and the order in which they appear without listing any of the table’s data, type: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 FROM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 WHERE 1 = 2;</a:t>
            </a:r>
          </a:p>
          <a:p>
            <a:pPr lvl="1">
              <a:defRPr sz="1800"/>
            </a:pPr>
            <a:r>
              <a:rPr lang="en-US" sz="1800" i="1" dirty="0">
                <a:latin typeface="Verdana" panose="020B0604030504040204" pitchFamily="34" charset="0"/>
                <a:ea typeface="Verdana" panose="020B0604030504040204" pitchFamily="34" charset="0"/>
                <a:cs typeface="Courier New" panose="02070309020205020404" pitchFamily="49" charset="0"/>
              </a:rPr>
              <a:t>table</a:t>
            </a:r>
            <a:r>
              <a:rPr lang="en-US" sz="1800" dirty="0">
                <a:latin typeface="Verdana" panose="020B0604030504040204" pitchFamily="34" charset="0"/>
                <a:ea typeface="Verdana" panose="020B0604030504040204" pitchFamily="34" charset="0"/>
                <a:cs typeface="Courier New" panose="02070309020205020404" pitchFamily="49" charset="0"/>
              </a:rPr>
              <a:t> is a table name, and 1 = 2 represents any condition that always is false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762000" lvl="2" indent="0">
              <a:buNone/>
              <a:defRPr sz="1800"/>
            </a:pPr>
            <a:endParaRPr lang="en-US" sz="14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0483567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89</a:t>
            </a:fld>
            <a:endParaRPr/>
          </a:p>
        </p:txBody>
      </p:sp>
      <p:sp>
        <p:nvSpPr>
          <p:cNvPr id="84" name="Shape 84"/>
          <p:cNvSpPr>
            <a:spLocks noGrp="1"/>
          </p:cNvSpPr>
          <p:nvPr>
            <p:ph type="title"/>
          </p:nvPr>
        </p:nvSpPr>
        <p:spPr>
          <a:prstGeom prst="rect">
            <a:avLst/>
          </a:prstGeom>
        </p:spPr>
        <p:txBody>
          <a:bodyPr/>
          <a:lstStyle/>
          <a:p>
            <a:r>
              <a:rPr lang="en-US" dirty="0"/>
              <a:t>UPDATE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UPDATE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statement changes the values in a table’s existing rows, all rows or specific rows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To update rows, specify:</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table to update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names of the columns to update and their new values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optional search condition that specifies which rows to update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takes an optional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saying which rows to update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Without it,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changes all the rows in the table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best practice is to run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that uses the same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before running the actual </a:t>
            </a:r>
            <a:r>
              <a:rPr lang="en-US" sz="1800" dirty="0">
                <a:latin typeface="Courier New" panose="02070309020205020404" pitchFamily="49" charset="0"/>
                <a:ea typeface="Verdana" panose="020B0604030504040204" pitchFamily="34" charset="0"/>
                <a:cs typeface="Courier New" panose="02070309020205020404" pitchFamily="49" charset="0"/>
              </a:rPr>
              <a:t>UPDATE</a:t>
            </a:r>
            <a:r>
              <a:rPr lang="en-US" sz="1800" dirty="0">
                <a:latin typeface="Verdana" panose="020B0604030504040204" pitchFamily="34" charset="0"/>
                <a:ea typeface="Verdana" panose="020B0604030504040204" pitchFamily="34" charset="0"/>
                <a:cs typeface="Courier New" panose="02070309020205020404" pitchFamily="49" charset="0"/>
              </a:rPr>
              <a:t> statement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Use </a:t>
            </a:r>
            <a:r>
              <a:rPr lang="en-US" sz="1400" dirty="0">
                <a:latin typeface="Courier New" panose="02070309020205020404" pitchFamily="49" charset="0"/>
                <a:ea typeface="Verdana" panose="020B0604030504040204" pitchFamily="34" charset="0"/>
                <a:cs typeface="Courier New" panose="02070309020205020404" pitchFamily="49" charset="0"/>
              </a:rPr>
              <a:t>SELECT *</a:t>
            </a:r>
            <a:r>
              <a:rPr lang="en-US" sz="1400" dirty="0">
                <a:latin typeface="Verdana" panose="020B0604030504040204" pitchFamily="34" charset="0"/>
                <a:ea typeface="Verdana" panose="020B0604030504040204" pitchFamily="34" charset="0"/>
                <a:cs typeface="Courier New" panose="02070309020205020404" pitchFamily="49" charset="0"/>
              </a:rPr>
              <a:t> to display all rows that the DBMS will change when you run </a:t>
            </a:r>
            <a:r>
              <a:rPr lang="en-US" sz="1400" dirty="0">
                <a:latin typeface="Courier New" panose="02070309020205020404" pitchFamily="49" charset="0"/>
                <a:ea typeface="Verdana" panose="020B0604030504040204" pitchFamily="34" charset="0"/>
                <a:cs typeface="Courier New" panose="02070309020205020404" pitchFamily="49" charset="0"/>
              </a:rPr>
              <a:t>UPDATE</a:t>
            </a:r>
            <a:r>
              <a:rPr lang="en-US" sz="1400" dirty="0">
                <a:latin typeface="Verdana" panose="020B0604030504040204" pitchFamily="34" charset="0"/>
                <a:ea typeface="Verdana" panose="020B0604030504040204" pitchFamily="34" charset="0"/>
                <a:cs typeface="Courier New" panose="02070309020205020404" pitchFamily="49" charset="0"/>
              </a:rPr>
              <a:t>, or use </a:t>
            </a:r>
            <a:r>
              <a:rPr lang="en-US" sz="1400" dirty="0">
                <a:latin typeface="Courier New" panose="02070309020205020404" pitchFamily="49" charset="0"/>
                <a:ea typeface="Verdana" panose="020B0604030504040204" pitchFamily="34" charset="0"/>
                <a:cs typeface="Courier New" panose="02070309020205020404" pitchFamily="49" charset="0"/>
              </a:rPr>
              <a:t>SELECT COUNT(*)</a:t>
            </a:r>
            <a:r>
              <a:rPr lang="en-US" sz="1400" dirty="0">
                <a:latin typeface="Verdana" panose="020B0604030504040204" pitchFamily="34" charset="0"/>
                <a:ea typeface="Verdana" panose="020B0604030504040204" pitchFamily="34" charset="0"/>
                <a:cs typeface="Courier New" panose="02070309020205020404" pitchFamily="49" charset="0"/>
              </a:rPr>
              <a:t> to display only the number of rows that will change</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8834499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84" name="Shape 84"/>
          <p:cNvSpPr>
            <a:spLocks noGrp="1"/>
          </p:cNvSpPr>
          <p:nvPr>
            <p:ph type="title"/>
          </p:nvPr>
        </p:nvSpPr>
        <p:spPr>
          <a:prstGeom prst="rect">
            <a:avLst/>
          </a:prstGeom>
        </p:spPr>
        <p:txBody>
          <a:bodyPr/>
          <a:lstStyle/>
          <a:p>
            <a:r>
              <a:rPr lang="en-US" dirty="0"/>
              <a:t>What is SQL?</a:t>
            </a:r>
            <a:endParaRPr dirty="0"/>
          </a:p>
        </p:txBody>
      </p:sp>
      <p:sp>
        <p:nvSpPr>
          <p:cNvPr id="85" name="Shape 85"/>
          <p:cNvSpPr>
            <a:spLocks noGrp="1"/>
          </p:cNvSpPr>
          <p:nvPr>
            <p:ph type="body" sz="half" idx="1"/>
          </p:nvPr>
        </p:nvSpPr>
        <p:spPr>
          <a:xfrm>
            <a:off x="129999" y="860944"/>
            <a:ext cx="8833996" cy="5585222"/>
          </a:xfrm>
          <a:prstGeom prst="rect">
            <a:avLst/>
          </a:prstGeom>
        </p:spPr>
        <p:txBody>
          <a:bodyPr/>
          <a:lstStyle/>
          <a:p>
            <a:pPr>
              <a:defRPr sz="2400"/>
            </a:pPr>
            <a:r>
              <a:rPr lang="en-US" dirty="0"/>
              <a:t>SQL </a:t>
            </a:r>
            <a:endParaRPr dirty="0"/>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Officially pronounced </a:t>
            </a:r>
            <a:r>
              <a:rPr lang="en-US" sz="1800" i="1" dirty="0">
                <a:latin typeface="Verdana" panose="020B0604030504040204" pitchFamily="34" charset="0"/>
                <a:ea typeface="Verdana" panose="020B0604030504040204" pitchFamily="34" charset="0"/>
                <a:cs typeface="Courier New" panose="02070309020205020404" pitchFamily="49" charset="0"/>
              </a:rPr>
              <a:t>es-</a:t>
            </a:r>
            <a:r>
              <a:rPr lang="en-US" sz="1800" i="1" dirty="0" err="1">
                <a:latin typeface="Verdana" panose="020B0604030504040204" pitchFamily="34" charset="0"/>
                <a:ea typeface="Verdana" panose="020B0604030504040204" pitchFamily="34" charset="0"/>
                <a:cs typeface="Courier New" panose="02070309020205020404" pitchFamily="49" charset="0"/>
              </a:rPr>
              <a:t>kyoo</a:t>
            </a:r>
            <a:r>
              <a:rPr lang="en-US" sz="1800" i="1" dirty="0">
                <a:latin typeface="Verdana" panose="020B0604030504040204" pitchFamily="34" charset="0"/>
                <a:ea typeface="Verdana" panose="020B0604030504040204" pitchFamily="34" charset="0"/>
                <a:cs typeface="Courier New" panose="02070309020205020404" pitchFamily="49" charset="0"/>
              </a:rPr>
              <a:t>-el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Programming language for creating, updating, and retrieving information stored in databases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SQL can add, change, and delete data and </a:t>
            </a:r>
            <a:r>
              <a:rPr lang="en-US" sz="1400" i="1" dirty="0">
                <a:latin typeface="Verdana" panose="020B0604030504040204" pitchFamily="34" charset="0"/>
                <a:ea typeface="Verdana" panose="020B0604030504040204" pitchFamily="34" charset="0"/>
                <a:cs typeface="Courier New" panose="02070309020205020404" pitchFamily="49" charset="0"/>
              </a:rPr>
              <a:t>database objects</a:t>
            </a:r>
            <a:endParaRPr lang="en-US" sz="1400" dirty="0">
              <a:latin typeface="Verdana" panose="020B0604030504040204" pitchFamily="34" charset="0"/>
              <a:ea typeface="Verdana" panose="020B0604030504040204" pitchFamily="34" charset="0"/>
              <a:cs typeface="Courier New" panose="02070309020205020404" pitchFamily="49" charset="0"/>
            </a:endParaRP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NoSQL is a rival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Turn your business questions into SQL statements that your database system understands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"Where do our customers live?" in SQL is </a:t>
            </a:r>
            <a:r>
              <a:rPr lang="en-US" sz="1400" dirty="0">
                <a:latin typeface="Courier New" panose="02070309020205020404" pitchFamily="49" charset="0"/>
                <a:ea typeface="Verdana" panose="020B0604030504040204" pitchFamily="34" charset="0"/>
                <a:cs typeface="Courier New" panose="02070309020205020404" pitchFamily="49" charset="0"/>
              </a:rPr>
              <a:t>SELECT DISTINCT city, state FROM customers;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Any relational database management systems (DBMS) supports SQL</a:t>
            </a:r>
          </a:p>
          <a:p>
            <a:pPr lvl="1">
              <a:defRPr sz="1800"/>
            </a:pPr>
            <a:r>
              <a:rPr lang="en-US" dirty="0"/>
              <a:t>Benefits of databases over spreadsheets </a:t>
            </a:r>
          </a:p>
          <a:p>
            <a:pPr lvl="2">
              <a:defRPr>
                <a:latin typeface="Verdana"/>
                <a:ea typeface="Verdana"/>
                <a:cs typeface="Verdana"/>
                <a:sym typeface="Verdana"/>
              </a:defRPr>
            </a:pPr>
            <a:r>
              <a:rPr lang="en-US" sz="1400" dirty="0"/>
              <a:t>Provide data integrity</a:t>
            </a:r>
          </a:p>
          <a:p>
            <a:pPr lvl="2">
              <a:defRPr>
                <a:latin typeface="Verdana"/>
                <a:ea typeface="Verdana"/>
                <a:cs typeface="Verdana"/>
                <a:sym typeface="Verdana"/>
              </a:defRPr>
            </a:pPr>
            <a:r>
              <a:rPr lang="en-US" sz="1400" dirty="0"/>
              <a:t>Can handle a large amount of data </a:t>
            </a:r>
          </a:p>
          <a:p>
            <a:pPr lvl="2">
              <a:defRPr>
                <a:latin typeface="Verdana"/>
                <a:ea typeface="Verdana"/>
                <a:cs typeface="Verdana"/>
                <a:sym typeface="Verdana"/>
              </a:defRPr>
            </a:pPr>
            <a:r>
              <a:rPr lang="en-US" sz="1400" dirty="0"/>
              <a:t>Different datasets can be combined quickly</a:t>
            </a:r>
          </a:p>
          <a:p>
            <a:pPr lvl="2">
              <a:defRPr>
                <a:latin typeface="Verdana"/>
                <a:ea typeface="Verdana"/>
                <a:cs typeface="Verdana"/>
                <a:sym typeface="Verdana"/>
              </a:defRPr>
            </a:pPr>
            <a:r>
              <a:rPr lang="en-US" sz="1400" dirty="0"/>
              <a:t>Steps can be automated</a:t>
            </a:r>
          </a:p>
          <a:p>
            <a:pPr lvl="2">
              <a:defRPr>
                <a:latin typeface="Verdana"/>
                <a:ea typeface="Verdana"/>
                <a:cs typeface="Verdana"/>
                <a:sym typeface="Verdana"/>
              </a:defRPr>
            </a:pPr>
            <a:r>
              <a:rPr lang="en-US" sz="1400" dirty="0"/>
              <a:t>Can hold data for websites</a:t>
            </a:r>
          </a:p>
          <a:p>
            <a:pPr lvl="1">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p:txBody>
      </p:sp>
      <p:sp>
        <p:nvSpPr>
          <p:cNvPr id="86" name="Shape 86"/>
          <p:cNvSpPr/>
          <p:nvPr/>
        </p:nvSpPr>
        <p:spPr>
          <a:xfrm>
            <a:off x="4714699" y="860944"/>
            <a:ext cx="4249296"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marL="381000" lvl="1" indent="0">
              <a:spcBef>
                <a:spcPts val="900"/>
              </a:spcBef>
              <a:buClr>
                <a:srgbClr val="FF7500"/>
              </a:buClr>
              <a:buSzPct val="100000"/>
              <a:defRPr>
                <a:latin typeface="Verdana"/>
                <a:ea typeface="Verdana"/>
                <a:cs typeface="Verdana"/>
                <a:sym typeface="Verdana"/>
              </a:defRPr>
            </a:pPr>
            <a:r>
              <a:rPr lang="en-US" dirty="0">
                <a:latin typeface="Verdana" panose="020B0604030504040204" pitchFamily="34" charset="0"/>
                <a:ea typeface="Verdana" panose="020B0604030504040204" pitchFamily="34" charset="0"/>
                <a:cs typeface="Courier New" panose="02070309020205020404" pitchFamily="49" charset="0"/>
              </a:rPr>
              <a:t> </a:t>
            </a:r>
            <a:endParaRPr lang="en-US" dirty="0"/>
          </a:p>
        </p:txBody>
      </p:sp>
    </p:spTree>
    <p:extLst>
      <p:ext uri="{BB962C8B-B14F-4D97-AF65-F5344CB8AC3E}">
        <p14:creationId xmlns:p14="http://schemas.microsoft.com/office/powerpoint/2010/main" val="3541467053"/>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90</a:t>
            </a:fld>
            <a:endParaRPr/>
          </a:p>
        </p:txBody>
      </p:sp>
      <p:sp>
        <p:nvSpPr>
          <p:cNvPr id="84" name="Shape 84"/>
          <p:cNvSpPr>
            <a:spLocks noGrp="1"/>
          </p:cNvSpPr>
          <p:nvPr>
            <p:ph type="title"/>
          </p:nvPr>
        </p:nvSpPr>
        <p:spPr>
          <a:prstGeom prst="rect">
            <a:avLst/>
          </a:prstGeom>
        </p:spPr>
        <p:txBody>
          <a:bodyPr/>
          <a:lstStyle/>
          <a:p>
            <a:r>
              <a:rPr lang="en-US" dirty="0"/>
              <a:t>DELETE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DELETE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DELETE removes all or specific rows in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Specify two things:</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table whose rows to delete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An optional search condition that specifies which rows to delete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takes no column names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removes entire rows</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Unlike </a:t>
            </a:r>
            <a:r>
              <a:rPr lang="en-US" sz="1000" dirty="0">
                <a:latin typeface="Courier New" panose="02070309020205020404" pitchFamily="49" charset="0"/>
                <a:ea typeface="Verdana" panose="020B0604030504040204" pitchFamily="34" charset="0"/>
                <a:cs typeface="Courier New" panose="02070309020205020404" pitchFamily="49" charset="0"/>
              </a:rPr>
              <a:t>INSERT</a:t>
            </a:r>
            <a:r>
              <a:rPr lang="en-US" sz="1000" dirty="0">
                <a:latin typeface="Verdana" panose="020B0604030504040204" pitchFamily="34" charset="0"/>
                <a:ea typeface="Verdana" panose="020B0604030504040204" pitchFamily="34" charset="0"/>
                <a:cs typeface="Courier New" panose="02070309020205020404" pitchFamily="49" charset="0"/>
              </a:rPr>
              <a:t> and </a:t>
            </a:r>
            <a:r>
              <a:rPr lang="en-US" sz="1000" dirty="0">
                <a:latin typeface="Courier New" panose="02070309020205020404" pitchFamily="49" charset="0"/>
                <a:ea typeface="Verdana" panose="020B0604030504040204" pitchFamily="34" charset="0"/>
                <a:cs typeface="Courier New" panose="02070309020205020404" pitchFamily="49" charset="0"/>
              </a:rPr>
              <a:t>UPDATE</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removes rows from a table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But not the table’s definition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Even if you remove all rows from a table, the table itself still exists </a:t>
            </a:r>
          </a:p>
          <a:p>
            <a:pPr lvl="3">
              <a:defRPr sz="1800"/>
            </a:pPr>
            <a:r>
              <a:rPr lang="en-US" sz="1000" dirty="0">
                <a:latin typeface="Verdana" panose="020B0604030504040204" pitchFamily="34" charset="0"/>
                <a:ea typeface="Verdana" panose="020B0604030504040204" pitchFamily="34" charset="0"/>
                <a:cs typeface="Courier New" panose="02070309020205020404" pitchFamily="49" charset="0"/>
              </a:rPr>
              <a:t>Use </a:t>
            </a:r>
            <a:r>
              <a:rPr lang="en-US" sz="1000" dirty="0">
                <a:latin typeface="Courier New" panose="02070309020205020404" pitchFamily="49" charset="0"/>
                <a:ea typeface="Verdana" panose="020B0604030504040204" pitchFamily="34" charset="0"/>
                <a:cs typeface="Courier New" panose="02070309020205020404" pitchFamily="49" charset="0"/>
              </a:rPr>
              <a:t>DROP TABLE</a:t>
            </a:r>
            <a:r>
              <a:rPr lang="en-US" sz="1000" dirty="0">
                <a:latin typeface="Verdana" panose="020B0604030504040204" pitchFamily="34" charset="0"/>
                <a:ea typeface="Verdana" panose="020B0604030504040204" pitchFamily="34" charset="0"/>
                <a:cs typeface="Courier New" panose="02070309020205020404" pitchFamily="49" charset="0"/>
              </a:rPr>
              <a:t> to delete a table definition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a:t>
            </a:r>
            <a:r>
              <a:rPr lang="en-US" sz="1800" dirty="0">
                <a:latin typeface="Verdana" panose="020B0604030504040204" pitchFamily="34" charset="0"/>
                <a:ea typeface="Verdana" panose="020B0604030504040204" pitchFamily="34" charset="0"/>
                <a:cs typeface="Courier New" panose="02070309020205020404" pitchFamily="49" charset="0"/>
              </a:rPr>
              <a:t> takes an optional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saying which rows to delete</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Without it, </a:t>
            </a:r>
            <a:r>
              <a:rPr lang="en-US" sz="1400" dirty="0">
                <a:latin typeface="Courier New" panose="02070309020205020404" pitchFamily="49" charset="0"/>
                <a:ea typeface="Verdana" panose="020B0604030504040204" pitchFamily="34" charset="0"/>
                <a:cs typeface="Courier New" panose="02070309020205020404" pitchFamily="49" charset="0"/>
              </a:rPr>
              <a:t>DELETE</a:t>
            </a:r>
            <a:r>
              <a:rPr lang="en-US" sz="1400" dirty="0">
                <a:latin typeface="Verdana" panose="020B0604030504040204" pitchFamily="34" charset="0"/>
                <a:ea typeface="Verdana" panose="020B0604030504040204" pitchFamily="34" charset="0"/>
                <a:cs typeface="Courier New" panose="02070309020205020404" pitchFamily="49" charset="0"/>
              </a:rPr>
              <a:t> removes all the rows in the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best practice is to run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with the same </a:t>
            </a:r>
            <a:r>
              <a:rPr lang="en-US" sz="1800" dirty="0">
                <a:latin typeface="Courier New" panose="02070309020205020404" pitchFamily="49" charset="0"/>
                <a:ea typeface="Verdana" panose="020B0604030504040204" pitchFamily="34" charset="0"/>
                <a:cs typeface="Courier New" panose="02070309020205020404" pitchFamily="49" charset="0"/>
              </a:rPr>
              <a:t>WHERE</a:t>
            </a:r>
            <a:r>
              <a:rPr lang="en-US" sz="1800" dirty="0">
                <a:latin typeface="Verdana" panose="020B0604030504040204" pitchFamily="34" charset="0"/>
                <a:ea typeface="Verdana" panose="020B0604030504040204" pitchFamily="34" charset="0"/>
                <a:cs typeface="Courier New" panose="02070309020205020404" pitchFamily="49" charset="0"/>
              </a:rPr>
              <a:t> clause first, as with </a:t>
            </a:r>
            <a:r>
              <a:rPr lang="en-US" sz="1800" dirty="0">
                <a:latin typeface="Courier New" panose="02070309020205020404" pitchFamily="49" charset="0"/>
                <a:ea typeface="Verdana" panose="020B0604030504040204" pitchFamily="34" charset="0"/>
                <a:cs typeface="Courier New" panose="02070309020205020404" pitchFamily="49" charset="0"/>
              </a:rPr>
              <a:t>UPDATE</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22091085"/>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sp>
        <p:nvSpPr>
          <p:cNvPr id="84" name="Shape 84"/>
          <p:cNvSpPr>
            <a:spLocks noGrp="1"/>
          </p:cNvSpPr>
          <p:nvPr>
            <p:ph type="title"/>
          </p:nvPr>
        </p:nvSpPr>
        <p:spPr>
          <a:prstGeom prst="rect">
            <a:avLst/>
          </a:prstGeom>
        </p:spPr>
        <p:txBody>
          <a:bodyPr/>
          <a:lstStyle/>
          <a:p>
            <a:r>
              <a:rPr lang="en-US" dirty="0"/>
              <a:t>DELETE Examples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sz="1800" dirty="0"/>
              <a:t>DELETE Examples </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table [WHERE </a:t>
            </a:r>
            <a:r>
              <a:rPr lang="en-US" sz="1800" dirty="0" err="1">
                <a:latin typeface="Courier New" panose="02070309020205020404" pitchFamily="49" charset="0"/>
                <a:ea typeface="Verdana" panose="020B0604030504040204" pitchFamily="34" charset="0"/>
                <a:cs typeface="Courier New" panose="02070309020205020404" pitchFamily="49" charset="0"/>
              </a:rPr>
              <a:t>search_condition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delete all Loblaws from the authors table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authors WHERE </a:t>
            </a:r>
            <a:r>
              <a:rPr lang="en-US" sz="1800" dirty="0" err="1">
                <a:latin typeface="Courier New" panose="02070309020205020404" pitchFamily="49" charset="0"/>
                <a:ea typeface="Verdana" panose="020B0604030504040204" pitchFamily="34" charset="0"/>
                <a:cs typeface="Courier New" panose="02070309020205020404" pitchFamily="49" charset="0"/>
              </a:rPr>
              <a:t>au_lname</a:t>
            </a:r>
            <a:r>
              <a:rPr lang="en-US" sz="1800" dirty="0">
                <a:latin typeface="Courier New" panose="02070309020205020404" pitchFamily="49" charset="0"/>
                <a:ea typeface="Verdana" panose="020B0604030504040204" pitchFamily="34" charset="0"/>
                <a:cs typeface="Courier New" panose="02070309020205020404" pitchFamily="49" charset="0"/>
              </a:rPr>
              <a:t> = 'Loblaw';</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Delete rows in a given table based on the values stored in another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remove all the books published by publishers P01 or P04 from </a:t>
            </a:r>
            <a:r>
              <a:rPr lang="en-US" sz="1800" dirty="0" err="1">
                <a:latin typeface="Verdana" panose="020B0604030504040204" pitchFamily="34" charset="0"/>
                <a:ea typeface="Verdana" panose="020B0604030504040204" pitchFamily="34" charset="0"/>
                <a:cs typeface="Courier New" panose="02070309020205020404" pitchFamily="49" charset="0"/>
              </a:rPr>
              <a:t>title_authors</a:t>
            </a:r>
            <a:r>
              <a:rPr lang="en-US" sz="1800" dirty="0">
                <a:latin typeface="Verdana" panose="020B0604030504040204" pitchFamily="34" charset="0"/>
                <a:ea typeface="Verdana" panose="020B0604030504040204" pitchFamily="34" charset="0"/>
                <a:cs typeface="Courier New" panose="02070309020205020404" pitchFamily="49" charset="0"/>
              </a:rPr>
              <a:t> using a subquery</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DELETE FROM </a:t>
            </a:r>
            <a:r>
              <a:rPr lang="en-US" sz="1800" dirty="0" err="1">
                <a:latin typeface="Courier New" panose="02070309020205020404" pitchFamily="49" charset="0"/>
                <a:ea typeface="Verdana" panose="020B0604030504040204" pitchFamily="34" charset="0"/>
                <a:cs typeface="Courier New" panose="02070309020205020404" pitchFamily="49" charset="0"/>
              </a:rPr>
              <a:t>title_authors</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r>
              <a:rPr lang="en-US" sz="1800" dirty="0">
                <a:latin typeface="Courier New" panose="02070309020205020404" pitchFamily="49" charset="0"/>
                <a:ea typeface="Verdana" panose="020B0604030504040204" pitchFamily="34" charset="0"/>
                <a:cs typeface="Courier New" panose="02070309020205020404" pitchFamily="49" charset="0"/>
              </a:rPr>
              <a:t> IN</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(SELECT </a:t>
            </a:r>
            <a:r>
              <a:rPr lang="en-US" sz="1800" dirty="0" err="1">
                <a:latin typeface="Courier New" panose="02070309020205020404" pitchFamily="49" charset="0"/>
                <a:ea typeface="Verdana" panose="020B0604030504040204" pitchFamily="34" charset="0"/>
                <a:cs typeface="Courier New" panose="02070309020205020404" pitchFamily="49" charset="0"/>
              </a:rPr>
              <a:t>title_id</a:t>
            </a: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titles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dirty="0" err="1">
                <a:latin typeface="Courier New" panose="02070309020205020404" pitchFamily="49" charset="0"/>
                <a:ea typeface="Verdana" panose="020B0604030504040204" pitchFamily="34" charset="0"/>
                <a:cs typeface="Courier New" panose="02070309020205020404" pitchFamily="49" charset="0"/>
              </a:rPr>
              <a:t>pub_id</a:t>
            </a:r>
            <a:r>
              <a:rPr lang="en-US" sz="1800" dirty="0">
                <a:latin typeface="Courier New" panose="02070309020205020404" pitchFamily="49" charset="0"/>
                <a:ea typeface="Verdana" panose="020B0604030504040204" pitchFamily="34" charset="0"/>
                <a:cs typeface="Courier New" panose="02070309020205020404" pitchFamily="49" charset="0"/>
              </a:rPr>
              <a:t> IN ('P01', 'P04'));</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356853069"/>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92</a:t>
            </a:fld>
            <a:endParaRPr/>
          </a:p>
        </p:txBody>
      </p:sp>
      <p:sp>
        <p:nvSpPr>
          <p:cNvPr id="84" name="Shape 84"/>
          <p:cNvSpPr>
            <a:spLocks noGrp="1"/>
          </p:cNvSpPr>
          <p:nvPr>
            <p:ph type="title"/>
          </p:nvPr>
        </p:nvSpPr>
        <p:spPr>
          <a:prstGeom prst="rect">
            <a:avLst/>
          </a:prstGeom>
        </p:spPr>
        <p:txBody>
          <a:bodyPr/>
          <a:lstStyle/>
          <a:p>
            <a:r>
              <a:rPr lang="en-US" dirty="0"/>
              <a:t>Exercise: Adding Data to a Table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marL="381000" lvl="1" indent="0">
              <a:buNone/>
              <a:defRPr sz="1800"/>
            </a:pPr>
            <a:r>
              <a:rPr lang="en-US" sz="1800" b="1" dirty="0">
                <a:latin typeface="Verdana" panose="020B0604030504040204" pitchFamily="34" charset="0"/>
                <a:ea typeface="Verdana" panose="020B0604030504040204" pitchFamily="34" charset="0"/>
                <a:cs typeface="Courier New" panose="02070309020205020404" pitchFamily="49" charset="0"/>
              </a:rPr>
              <a:t>The answers are in </a:t>
            </a:r>
            <a:r>
              <a:rPr lang="en-US" sz="1800" b="1" dirty="0" err="1">
                <a:latin typeface="Verdana" panose="020B0604030504040204" pitchFamily="34" charset="0"/>
                <a:ea typeface="Verdana" panose="020B0604030504040204" pitchFamily="34" charset="0"/>
                <a:cs typeface="Courier New" panose="02070309020205020404" pitchFamily="49" charset="0"/>
              </a:rPr>
              <a:t>soccerbooks.sql</a:t>
            </a:r>
            <a:r>
              <a:rPr lang="en-US" sz="1800" b="1" dirty="0">
                <a:latin typeface="Verdana" panose="020B0604030504040204" pitchFamily="34" charset="0"/>
                <a:ea typeface="Verdana" panose="020B0604030504040204" pitchFamily="34" charset="0"/>
                <a:cs typeface="Courier New" panose="02070309020205020404" pitchFamily="49" charset="0"/>
              </a:rPr>
              <a:t> and </a:t>
            </a:r>
            <a:r>
              <a:rPr lang="en-US" sz="1800" b="1" dirty="0" err="1">
                <a:latin typeface="Verdana" panose="020B0604030504040204" pitchFamily="34" charset="0"/>
                <a:ea typeface="Verdana" panose="020B0604030504040204" pitchFamily="34" charset="0"/>
                <a:cs typeface="Courier New" panose="02070309020205020404" pitchFamily="49" charset="0"/>
              </a:rPr>
              <a:t>newdb.sql</a:t>
            </a:r>
            <a:r>
              <a:rPr lang="en-US" sz="1800" b="1" dirty="0">
                <a:latin typeface="Verdana" panose="020B0604030504040204" pitchFamily="34" charset="0"/>
                <a:ea typeface="Verdana" panose="020B0604030504040204" pitchFamily="34" charset="0"/>
                <a:cs typeface="Courier New" panose="02070309020205020404" pitchFamily="49" charset="0"/>
              </a:rPr>
              <a:t>. </a:t>
            </a: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t>
            </a:r>
            <a:r>
              <a:rPr lang="en-US" sz="1800" dirty="0" err="1">
                <a:latin typeface="Courier New" panose="02070309020205020404" pitchFamily="49" charset="0"/>
                <a:ea typeface="Verdana" panose="020B0604030504040204" pitchFamily="34" charset="0"/>
                <a:cs typeface="Courier New" panose="02070309020205020404" pitchFamily="49" charset="0"/>
              </a:rPr>
              <a:t>soccerbooks.sql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insert data into the appropriate fields of each table. You can use data and find notes in </a:t>
            </a:r>
            <a:r>
              <a:rPr lang="en-US" sz="1800" dirty="0">
                <a:latin typeface="Courier New" panose="02070309020205020404" pitchFamily="49" charset="0"/>
                <a:ea typeface="Verdana" panose="020B0604030504040204" pitchFamily="34" charset="0"/>
                <a:cs typeface="Courier New" panose="02070309020205020404" pitchFamily="49" charset="0"/>
              </a:rPr>
              <a:t>soccerbooks.txt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For </a:t>
            </a:r>
            <a:r>
              <a:rPr lang="en-US" sz="1800" dirty="0" err="1">
                <a:latin typeface="Courier New" panose="02070309020205020404" pitchFamily="49" charset="0"/>
                <a:ea typeface="Verdana" panose="020B0604030504040204" pitchFamily="34" charset="0"/>
                <a:cs typeface="Courier New" panose="02070309020205020404" pitchFamily="49" charset="0"/>
              </a:rPr>
              <a:t>newdb.sql</a:t>
            </a:r>
            <a:r>
              <a:rPr lang="en-US" sz="1800" dirty="0">
                <a:latin typeface="Courier New" panose="02070309020205020404" pitchFamily="49" charset="0"/>
                <a:ea typeface="Verdana" panose="020B0604030504040204" pitchFamily="34" charset="0"/>
                <a:cs typeface="Courier New" panose="02070309020205020404" pitchFamily="49" charset="0"/>
              </a:rPr>
              <a:t>,</a:t>
            </a:r>
            <a:r>
              <a:rPr lang="en-US" sz="1800" dirty="0">
                <a:latin typeface="Verdana" panose="020B0604030504040204" pitchFamily="34" charset="0"/>
                <a:ea typeface="Verdana" panose="020B0604030504040204" pitchFamily="34" charset="0"/>
                <a:cs typeface="Courier New" panose="02070309020205020404" pitchFamily="49" charset="0"/>
              </a:rPr>
              <a:t> insert data into the appropriate fields of each table. You can use data and find notes in </a:t>
            </a:r>
            <a:r>
              <a:rPr lang="en-US" sz="1800" dirty="0">
                <a:latin typeface="Courier New" panose="02070309020205020404" pitchFamily="49" charset="0"/>
                <a:ea typeface="Verdana" panose="020B0604030504040204" pitchFamily="34" charset="0"/>
                <a:cs typeface="Courier New" panose="02070309020205020404" pitchFamily="49" charset="0"/>
              </a:rPr>
              <a:t>newdb.txt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marL="723900" lvl="1" indent="-342900">
              <a:buFont typeface="+mj-lt"/>
              <a:buAutoNum type="arabicPeriod"/>
              <a:defRPr sz="1800"/>
            </a:pPr>
            <a:r>
              <a:rPr lang="en-US" sz="1800" dirty="0">
                <a:latin typeface="Verdana" panose="020B0604030504040204" pitchFamily="34" charset="0"/>
                <a:ea typeface="Verdana" panose="020B0604030504040204" pitchFamily="34" charset="0"/>
                <a:cs typeface="Courier New" panose="02070309020205020404" pitchFamily="49" charset="0"/>
              </a:rPr>
              <a:t>Once the tables with fields and data are created for these two files, run them in your database to create the tables we will use. </a:t>
            </a:r>
          </a:p>
          <a:p>
            <a:pPr marL="723900" lvl="1" indent="-342900">
              <a:buFont typeface="+mj-lt"/>
              <a:buAutoNum type="arabicPeriod"/>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862687558"/>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E6EEB-7EF3-9546-B0D9-165ED732F1CC}"/>
              </a:ext>
            </a:extLst>
          </p:cNvPr>
          <p:cNvSpPr>
            <a:spLocks noGrp="1"/>
          </p:cNvSpPr>
          <p:nvPr>
            <p:ph type="body" sz="quarter" idx="13"/>
          </p:nvPr>
        </p:nvSpPr>
        <p:spPr/>
        <p:txBody>
          <a:bodyPr/>
          <a:lstStyle/>
          <a:p>
            <a:r>
              <a:rPr lang="en-US" dirty="0">
                <a:solidFill>
                  <a:schemeClr val="bg1"/>
                </a:solidFill>
              </a:rPr>
              <a:t>SELECT</a:t>
            </a:r>
          </a:p>
        </p:txBody>
      </p:sp>
    </p:spTree>
    <p:extLst>
      <p:ext uri="{BB962C8B-B14F-4D97-AF65-F5344CB8AC3E}">
        <p14:creationId xmlns:p14="http://schemas.microsoft.com/office/powerpoint/2010/main" val="960654435"/>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94</a:t>
            </a:fld>
            <a:endParaRPr/>
          </a:p>
        </p:txBody>
      </p:sp>
      <p:sp>
        <p:nvSpPr>
          <p:cNvPr id="84" name="Shape 84"/>
          <p:cNvSpPr>
            <a:spLocks noGrp="1"/>
          </p:cNvSpPr>
          <p:nvPr>
            <p:ph type="title"/>
          </p:nvPr>
        </p:nvSpPr>
        <p:spPr>
          <a:prstGeom prst="rect">
            <a:avLst/>
          </a:prstGeom>
        </p:spPr>
        <p:txBody>
          <a:bodyPr/>
          <a:lstStyle/>
          <a:p>
            <a:r>
              <a:rPr lang="en-US" dirty="0"/>
              <a:t>SQL SELECT Statement</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SELECT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Retrieving data is the most common thing does with SQL</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retrieves rows and columns from one or more tables in a database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Technically, only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is a true </a:t>
            </a:r>
            <a:r>
              <a:rPr lang="en-US" sz="1800" i="1" dirty="0">
                <a:latin typeface="Verdana" panose="020B0604030504040204" pitchFamily="34" charset="0"/>
                <a:ea typeface="Verdana" panose="020B0604030504040204" pitchFamily="34" charset="0"/>
                <a:cs typeface="Courier New" panose="02070309020205020404" pitchFamily="49" charset="0"/>
              </a:rPr>
              <a:t>query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It returns a result set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can't add, change, or delete data or database objects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i="1" dirty="0">
                <a:latin typeface="Courier New" panose="02070309020205020404" pitchFamily="49" charset="0"/>
                <a:ea typeface="Verdana" panose="020B0604030504040204" pitchFamily="34" charset="0"/>
                <a:cs typeface="Courier New" panose="02070309020205020404" pitchFamily="49" charset="0"/>
              </a:rPr>
              <a:t>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i="1" dirty="0">
                <a:latin typeface="Courier New" panose="02070309020205020404" pitchFamily="49" charset="0"/>
                <a:ea typeface="Verdana" panose="020B0604030504040204" pitchFamily="34" charset="0"/>
                <a:cs typeface="Courier New" panose="02070309020205020404" pitchFamily="49" charset="0"/>
              </a:rPr>
              <a:t>tables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[JOIN </a:t>
            </a:r>
            <a:r>
              <a:rPr lang="en-US" sz="1800" i="1" dirty="0">
                <a:latin typeface="Courier New" panose="02070309020205020404" pitchFamily="49" charset="0"/>
                <a:ea typeface="Verdana" panose="020B0604030504040204" pitchFamily="34" charset="0"/>
                <a:cs typeface="Courier New" panose="02070309020205020404" pitchFamily="49" charset="0"/>
              </a:rPr>
              <a:t>joins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[WHERE </a:t>
            </a:r>
            <a:r>
              <a:rPr lang="en-US" sz="1800" i="1" dirty="0" err="1">
                <a:latin typeface="Courier New" panose="02070309020205020404" pitchFamily="49" charset="0"/>
                <a:ea typeface="Verdana" panose="020B0604030504040204" pitchFamily="34" charset="0"/>
                <a:cs typeface="Courier New" panose="02070309020205020404" pitchFamily="49" charset="0"/>
              </a:rPr>
              <a:t>search_condition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[GROUP BY </a:t>
            </a:r>
            <a:r>
              <a:rPr lang="en-US" sz="1800" i="1" dirty="0" err="1">
                <a:latin typeface="Courier New" panose="02070309020205020404" pitchFamily="49" charset="0"/>
                <a:ea typeface="Verdana" panose="020B0604030504040204" pitchFamily="34" charset="0"/>
                <a:cs typeface="Courier New" panose="02070309020205020404" pitchFamily="49" charset="0"/>
              </a:rPr>
              <a:t>grouping_columns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[HAVING </a:t>
            </a:r>
            <a:r>
              <a:rPr lang="en-US" sz="1800" i="1" dirty="0" err="1">
                <a:latin typeface="Courier New" panose="02070309020205020404" pitchFamily="49" charset="0"/>
                <a:ea typeface="Verdana" panose="020B0604030504040204" pitchFamily="34" charset="0"/>
                <a:cs typeface="Courier New" panose="02070309020205020404" pitchFamily="49" charset="0"/>
              </a:rPr>
              <a:t>search_condition</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[ORDER BY </a:t>
            </a:r>
            <a:r>
              <a:rPr lang="en-US" sz="1800" i="1" dirty="0" err="1">
                <a:latin typeface="Courier New" panose="02070309020205020404" pitchFamily="49" charset="0"/>
                <a:ea typeface="Verdana" panose="020B0604030504040204" pitchFamily="34" charset="0"/>
                <a:cs typeface="Courier New" panose="02070309020205020404" pitchFamily="49" charset="0"/>
              </a:rPr>
              <a:t>sort_columns</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492931027"/>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95</a:t>
            </a:fld>
            <a:endParaRPr/>
          </a:p>
        </p:txBody>
      </p:sp>
      <p:sp>
        <p:nvSpPr>
          <p:cNvPr id="84" name="Shape 84"/>
          <p:cNvSpPr>
            <a:spLocks noGrp="1"/>
          </p:cNvSpPr>
          <p:nvPr>
            <p:ph type="title"/>
          </p:nvPr>
        </p:nvSpPr>
        <p:spPr>
          <a:prstGeom prst="rect">
            <a:avLst/>
          </a:prstGeom>
        </p:spPr>
        <p:txBody>
          <a:bodyPr/>
          <a:lstStyle/>
          <a:p>
            <a:r>
              <a:rPr lang="en-US" dirty="0"/>
              <a:t>SQL SELECT Statement</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SELECT Statement</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(required) with </a:t>
            </a:r>
            <a:r>
              <a:rPr lang="en-US" sz="1800" dirty="0">
                <a:latin typeface="Courier New" panose="02070309020205020404" pitchFamily="49" charset="0"/>
                <a:ea typeface="Verdana" panose="020B0604030504040204" pitchFamily="34" charset="0"/>
                <a:cs typeface="Courier New" panose="02070309020205020404" pitchFamily="49" charset="0"/>
              </a:rPr>
              <a:t>FROM</a:t>
            </a:r>
            <a:r>
              <a:rPr lang="en-US" sz="1800" dirty="0">
                <a:latin typeface="Verdana" panose="020B0604030504040204" pitchFamily="34" charset="0"/>
                <a:ea typeface="Verdana" panose="020B0604030504040204" pitchFamily="34" charset="0"/>
                <a:cs typeface="Courier New" panose="02070309020205020404" pitchFamily="49" charset="0"/>
              </a:rPr>
              <a:t> (optional) clauses get data from a database table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concept of table closure guarantees that the result of every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is a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result of a query can return duplicate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Sort the rows in the result with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3612919265"/>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96</a:t>
            </a:fld>
            <a:endParaRPr/>
          </a:p>
        </p:txBody>
      </p:sp>
      <p:sp>
        <p:nvSpPr>
          <p:cNvPr id="84" name="Shape 84"/>
          <p:cNvSpPr>
            <a:spLocks noGrp="1"/>
          </p:cNvSpPr>
          <p:nvPr>
            <p:ph type="title"/>
          </p:nvPr>
        </p:nvSpPr>
        <p:spPr>
          <a:prstGeom prst="rect">
            <a:avLst/>
          </a:prstGeom>
        </p:spPr>
        <p:txBody>
          <a:bodyPr/>
          <a:lstStyle/>
          <a:p>
            <a:r>
              <a:rPr lang="en-US" dirty="0"/>
              <a:t>Creating Column Aliases</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Creating Column Aliases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By default, a DBMS uses the column's name in the table definition for column headings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AS</a:t>
            </a:r>
            <a:r>
              <a:rPr lang="en-US" sz="1800" dirty="0">
                <a:latin typeface="Verdana" panose="020B0604030504040204" pitchFamily="34" charset="0"/>
                <a:ea typeface="Verdana" panose="020B0604030504040204" pitchFamily="34" charset="0"/>
                <a:cs typeface="Courier New" panose="02070309020205020404" pitchFamily="49" charset="0"/>
              </a:rPr>
              <a:t> clause creates a column alias </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Default column names might not be user friendly, or too long or short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The alias doesn’t change the name of a column in a table, it's only used in the display</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column alias goes right after a column name in the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clause of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Put single or double quotes around the alias if it’s a reserved keyword or contains spaces, punctuation, or special characters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Quotes are not necessary if the alias is a single non-reserved word that contains only letters, digits, or underscores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keyword </a:t>
            </a:r>
            <a:r>
              <a:rPr lang="en-US" sz="1800" dirty="0">
                <a:latin typeface="Courier New" panose="02070309020205020404" pitchFamily="49" charset="0"/>
                <a:ea typeface="Verdana" panose="020B0604030504040204" pitchFamily="34" charset="0"/>
                <a:cs typeface="Courier New" panose="02070309020205020404" pitchFamily="49" charset="0"/>
              </a:rPr>
              <a:t>AS</a:t>
            </a:r>
            <a:r>
              <a:rPr lang="en-US" sz="1800" dirty="0">
                <a:latin typeface="Verdana" panose="020B0604030504040204" pitchFamily="34" charset="0"/>
                <a:ea typeface="Verdana" panose="020B0604030504040204" pitchFamily="34" charset="0"/>
                <a:cs typeface="Courier New" panose="02070309020205020404" pitchFamily="49" charset="0"/>
              </a:rPr>
              <a:t> is implied in the clause, and is optional</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 best practice in making your SQL code more portable and readable is to use </a:t>
            </a:r>
            <a:r>
              <a:rPr lang="en-US" sz="1800" dirty="0">
                <a:latin typeface="Courier New" panose="02070309020205020404" pitchFamily="49" charset="0"/>
                <a:ea typeface="Verdana" panose="020B0604030504040204" pitchFamily="34" charset="0"/>
                <a:cs typeface="Courier New" panose="02070309020205020404" pitchFamily="49" charset="0"/>
              </a:rPr>
              <a:t>AS</a:t>
            </a:r>
            <a:r>
              <a:rPr lang="en-US" sz="1800" dirty="0">
                <a:latin typeface="Verdana" panose="020B0604030504040204" pitchFamily="34" charset="0"/>
                <a:ea typeface="Verdana" panose="020B0604030504040204" pitchFamily="34" charset="0"/>
                <a:cs typeface="Courier New" panose="02070309020205020404" pitchFamily="49" charset="0"/>
              </a:rPr>
              <a:t> and double quote your alias names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The </a:t>
            </a:r>
            <a:r>
              <a:rPr lang="en-US" sz="1800" dirty="0">
                <a:latin typeface="Courier New" panose="02070309020205020404" pitchFamily="49" charset="0"/>
                <a:ea typeface="Verdana" panose="020B0604030504040204" pitchFamily="34" charset="0"/>
                <a:cs typeface="Courier New" panose="02070309020205020404" pitchFamily="49" charset="0"/>
              </a:rPr>
              <a:t>AS</a:t>
            </a:r>
            <a:r>
              <a:rPr lang="en-US" sz="1800" dirty="0">
                <a:latin typeface="Verdana" panose="020B0604030504040204" pitchFamily="34" charset="0"/>
                <a:ea typeface="Verdana" panose="020B0604030504040204" pitchFamily="34" charset="0"/>
                <a:cs typeface="Courier New" panose="02070309020205020404" pitchFamily="49" charset="0"/>
              </a:rPr>
              <a:t> clause can also create table aliases</a:t>
            </a: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19740971"/>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97</a:t>
            </a:fld>
            <a:endParaRPr/>
          </a:p>
        </p:txBody>
      </p:sp>
      <p:sp>
        <p:nvSpPr>
          <p:cNvPr id="84" name="Shape 84"/>
          <p:cNvSpPr>
            <a:spLocks noGrp="1"/>
          </p:cNvSpPr>
          <p:nvPr>
            <p:ph type="title"/>
          </p:nvPr>
        </p:nvSpPr>
        <p:spPr>
          <a:prstGeom prst="rect">
            <a:avLst/>
          </a:prstGeom>
        </p:spPr>
        <p:txBody>
          <a:bodyPr/>
          <a:lstStyle/>
          <a:p>
            <a:r>
              <a:rPr lang="en-US" dirty="0"/>
              <a:t>SQL AS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AS Clause</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i="1" dirty="0">
                <a:latin typeface="Courier New" panose="02070309020205020404" pitchFamily="49" charset="0"/>
                <a:ea typeface="Verdana" panose="020B0604030504040204" pitchFamily="34" charset="0"/>
                <a:cs typeface="Courier New" panose="02070309020205020404" pitchFamily="49" charset="0"/>
              </a:rPr>
              <a:t>column1</a:t>
            </a:r>
            <a:r>
              <a:rPr lang="en-US" sz="1800" dirty="0">
                <a:latin typeface="Courier New" panose="02070309020205020404" pitchFamily="49" charset="0"/>
                <a:ea typeface="Verdana" panose="020B0604030504040204" pitchFamily="34" charset="0"/>
                <a:cs typeface="Courier New" panose="02070309020205020404" pitchFamily="49" charset="0"/>
              </a:rPr>
              <a:t> [AS] </a:t>
            </a:r>
            <a:r>
              <a:rPr lang="en-US" sz="1800" i="1" dirty="0">
                <a:latin typeface="Courier New" panose="02070309020205020404" pitchFamily="49" charset="0"/>
                <a:ea typeface="Verdana" panose="020B0604030504040204" pitchFamily="34" charset="0"/>
                <a:cs typeface="Courier New" panose="02070309020205020404" pitchFamily="49" charset="0"/>
              </a:rPr>
              <a:t>alias1</a:t>
            </a:r>
            <a:r>
              <a:rPr lang="en-US" sz="1800" dirty="0">
                <a:latin typeface="Courier New" panose="02070309020205020404" pitchFamily="49" charset="0"/>
                <a:ea typeface="Verdana" panose="020B0604030504040204" pitchFamily="34" charset="0"/>
                <a:cs typeface="Courier New" panose="02070309020205020404" pitchFamily="49" charset="0"/>
              </a:rPr>
              <a:t>,</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a:t>
            </a:r>
            <a:r>
              <a:rPr lang="en-US" sz="1800" i="1" dirty="0">
                <a:latin typeface="Courier New" panose="02070309020205020404" pitchFamily="49" charset="0"/>
                <a:ea typeface="Verdana" panose="020B0604030504040204" pitchFamily="34" charset="0"/>
                <a:cs typeface="Courier New" panose="02070309020205020404" pitchFamily="49" charset="0"/>
              </a:rPr>
              <a:t>column2</a:t>
            </a:r>
            <a:r>
              <a:rPr lang="en-US" sz="1800" dirty="0">
                <a:latin typeface="Courier New" panose="02070309020205020404" pitchFamily="49" charset="0"/>
                <a:ea typeface="Verdana" panose="020B0604030504040204" pitchFamily="34" charset="0"/>
                <a:cs typeface="Courier New" panose="02070309020205020404" pitchFamily="49" charset="0"/>
              </a:rPr>
              <a:t> [AS] </a:t>
            </a:r>
            <a:r>
              <a:rPr lang="en-US" sz="1800" i="1" dirty="0">
                <a:latin typeface="Courier New" panose="02070309020205020404" pitchFamily="49" charset="0"/>
                <a:ea typeface="Verdana" panose="020B0604030504040204" pitchFamily="34" charset="0"/>
                <a:cs typeface="Courier New" panose="02070309020205020404" pitchFamily="49" charset="0"/>
              </a:rPr>
              <a:t>alias2</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r>
              <a:rPr lang="en-US" sz="1800" dirty="0">
                <a:latin typeface="Courier New" panose="02070309020205020404" pitchFamily="49" charset="0"/>
                <a:ea typeface="Verdana" panose="020B0604030504040204" pitchFamily="34" charset="0"/>
                <a:cs typeface="Courier New" panose="02070309020205020404" pitchFamily="49" charset="0"/>
              </a:rPr>
              <a:t>;</a:t>
            </a:r>
            <a:endParaRPr lang="en-US" sz="1800" dirty="0">
              <a:latin typeface="Verdana" panose="020B0604030504040204" pitchFamily="34" charset="0"/>
              <a:ea typeface="Verdana" panose="020B0604030504040204" pitchFamily="34" charset="0"/>
              <a:cs typeface="Courier New" panose="02070309020205020404" pitchFamily="49" charset="0"/>
            </a:endParaRP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fname AS "First Name"</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fname AS 'First Name'</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fname AS Name</a:t>
            </a:r>
          </a:p>
          <a:p>
            <a:pPr marL="381000" lvl="1" indent="0">
              <a:buNone/>
              <a:defRPr sz="1800"/>
            </a:pPr>
            <a:endParaRPr lang="en-US" sz="18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fname 'First Name'</a:t>
            </a: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749957635"/>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98</a:t>
            </a:fld>
            <a:endParaRPr/>
          </a:p>
        </p:txBody>
      </p:sp>
      <p:sp>
        <p:nvSpPr>
          <p:cNvPr id="84" name="Shape 84"/>
          <p:cNvSpPr>
            <a:spLocks noGrp="1"/>
          </p:cNvSpPr>
          <p:nvPr>
            <p:ph type="title"/>
          </p:nvPr>
        </p:nvSpPr>
        <p:spPr>
          <a:prstGeom prst="rect">
            <a:avLst/>
          </a:prstGeom>
        </p:spPr>
        <p:txBody>
          <a:bodyPr/>
          <a:lstStyle/>
          <a:p>
            <a:r>
              <a:rPr lang="en-US" dirty="0"/>
              <a:t>SQL DISTINCT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DISTINCT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Duplicate rows can be eliminated with </a:t>
            </a: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table;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DISTINCT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customers;</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If the </a:t>
            </a:r>
            <a:r>
              <a:rPr lang="en-US" sz="1800" dirty="0">
                <a:latin typeface="Courier New" panose="02070309020205020404" pitchFamily="49" charset="0"/>
                <a:ea typeface="Verdana" panose="020B0604030504040204" pitchFamily="34" charset="0"/>
                <a:cs typeface="Courier New" panose="02070309020205020404" pitchFamily="49" charset="0"/>
              </a:rPr>
              <a:t>SELECT DISTINCT</a:t>
            </a:r>
            <a:r>
              <a:rPr lang="en-US" sz="1800" dirty="0">
                <a:latin typeface="Verdana" panose="020B0604030504040204" pitchFamily="34" charset="0"/>
                <a:ea typeface="Verdana" panose="020B0604030504040204" pitchFamily="34" charset="0"/>
                <a:cs typeface="Courier New" panose="02070309020205020404" pitchFamily="49" charset="0"/>
              </a:rPr>
              <a:t> clause contains more than one column, the values of all the columns combined determine the uniqueness of rows </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Although nulls never equal each other because their values are unknown, </a:t>
            </a:r>
            <a:r>
              <a:rPr lang="en-US" sz="1800" dirty="0">
                <a:latin typeface="Courier New" panose="02070309020205020404" pitchFamily="49" charset="0"/>
                <a:ea typeface="Verdana" panose="020B0604030504040204" pitchFamily="34" charset="0"/>
                <a:cs typeface="Courier New" panose="02070309020205020404" pitchFamily="49" charset="0"/>
              </a:rPr>
              <a:t>DISTINCT</a:t>
            </a:r>
            <a:r>
              <a:rPr lang="en-US" sz="1800" dirty="0">
                <a:latin typeface="Verdana" panose="020B0604030504040204" pitchFamily="34" charset="0"/>
                <a:ea typeface="Verdana" panose="020B0604030504040204" pitchFamily="34" charset="0"/>
                <a:cs typeface="Courier New" panose="02070309020205020404" pitchFamily="49" charset="0"/>
              </a:rPr>
              <a:t> considers all nulls to be duplicates of each other </a:t>
            </a:r>
          </a:p>
          <a:p>
            <a:pPr lvl="2">
              <a:defRPr sz="1800"/>
            </a:pPr>
            <a:r>
              <a:rPr lang="en-US" sz="1400" dirty="0">
                <a:latin typeface="Courier New" panose="02070309020205020404" pitchFamily="49" charset="0"/>
                <a:ea typeface="Verdana" panose="020B0604030504040204" pitchFamily="34" charset="0"/>
                <a:cs typeface="Courier New" panose="02070309020205020404" pitchFamily="49" charset="0"/>
              </a:rPr>
              <a:t>SELECT DISTINCT</a:t>
            </a:r>
            <a:r>
              <a:rPr lang="en-US" sz="1400" dirty="0">
                <a:latin typeface="Verdana" panose="020B0604030504040204" pitchFamily="34" charset="0"/>
                <a:ea typeface="Verdana" panose="020B0604030504040204" pitchFamily="34" charset="0"/>
                <a:cs typeface="Courier New" panose="02070309020205020404" pitchFamily="49" charset="0"/>
              </a:rPr>
              <a:t> returns only one null in a result</a:t>
            </a:r>
            <a:endParaRPr lang="en-US" sz="1400" dirty="0">
              <a:latin typeface="Courier New" panose="02070309020205020404" pitchFamily="49" charset="0"/>
              <a:ea typeface="Verdana" panose="020B0604030504040204" pitchFamily="34" charset="0"/>
              <a:cs typeface="Courier New" panose="02070309020205020404" pitchFamily="49" charset="0"/>
            </a:endParaRPr>
          </a:p>
          <a:p>
            <a:pPr marL="381000" lvl="1" indent="0">
              <a:buNone/>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1491516115"/>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99</a:t>
            </a:fld>
            <a:endParaRPr/>
          </a:p>
        </p:txBody>
      </p:sp>
      <p:sp>
        <p:nvSpPr>
          <p:cNvPr id="84" name="Shape 84"/>
          <p:cNvSpPr>
            <a:spLocks noGrp="1"/>
          </p:cNvSpPr>
          <p:nvPr>
            <p:ph type="title"/>
          </p:nvPr>
        </p:nvSpPr>
        <p:spPr>
          <a:prstGeom prst="rect">
            <a:avLst/>
          </a:prstGeom>
        </p:spPr>
        <p:txBody>
          <a:bodyPr/>
          <a:lstStyle/>
          <a:p>
            <a:r>
              <a:rPr lang="en-US" dirty="0"/>
              <a:t>SQL ORDER BY Clause</a:t>
            </a:r>
            <a:endParaRPr dirty="0"/>
          </a:p>
        </p:txBody>
      </p:sp>
      <p:sp>
        <p:nvSpPr>
          <p:cNvPr id="85" name="Shape 85"/>
          <p:cNvSpPr>
            <a:spLocks noGrp="1"/>
          </p:cNvSpPr>
          <p:nvPr>
            <p:ph type="body" sz="half" idx="1"/>
          </p:nvPr>
        </p:nvSpPr>
        <p:spPr>
          <a:xfrm>
            <a:off x="129999" y="860944"/>
            <a:ext cx="8930874" cy="5585222"/>
          </a:xfrm>
          <a:prstGeom prst="rect">
            <a:avLst/>
          </a:prstGeom>
        </p:spPr>
        <p:txBody>
          <a:bodyPr/>
          <a:lstStyle/>
          <a:p>
            <a:pPr>
              <a:defRPr sz="2400"/>
            </a:pPr>
            <a:r>
              <a:rPr lang="en-US" dirty="0"/>
              <a:t>SQL ORDER BY Clause</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Use the </a:t>
            </a: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clause to sort rows by a specified column or columns in ascending or descending order</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Ascending is lowest to highest, descending is highest to lowest</a:t>
            </a:r>
          </a:p>
          <a:p>
            <a:pPr lvl="2">
              <a:defRPr sz="1800"/>
            </a:pPr>
            <a:r>
              <a:rPr lang="en-US" sz="1400" dirty="0">
                <a:latin typeface="Verdana" panose="020B0604030504040204" pitchFamily="34" charset="0"/>
                <a:ea typeface="Verdana" panose="020B0604030504040204" pitchFamily="34" charset="0"/>
                <a:cs typeface="Courier New" panose="02070309020205020404" pitchFamily="49" charset="0"/>
              </a:rPr>
              <a:t>Empty string is last in </a:t>
            </a:r>
            <a:r>
              <a:rPr lang="en-US" sz="1400" dirty="0">
                <a:latin typeface="Courier New" panose="02070309020205020404" pitchFamily="49" charset="0"/>
                <a:ea typeface="Verdana" panose="020B0604030504040204" pitchFamily="34" charset="0"/>
                <a:cs typeface="Courier New" panose="02070309020205020404" pitchFamily="49" charset="0"/>
              </a:rPr>
              <a:t>DESC</a:t>
            </a:r>
            <a:r>
              <a:rPr lang="en-US" sz="1400" dirty="0">
                <a:latin typeface="Verdana" panose="020B0604030504040204" pitchFamily="34" charset="0"/>
                <a:ea typeface="Verdana" panose="020B0604030504040204" pitchFamily="34" charset="0"/>
                <a:cs typeface="Courier New" panose="02070309020205020404" pitchFamily="49" charset="0"/>
              </a:rPr>
              <a:t> and first in </a:t>
            </a:r>
            <a:r>
              <a:rPr lang="en-US" sz="1400" dirty="0">
                <a:latin typeface="Courier New" panose="02070309020205020404" pitchFamily="49" charset="0"/>
                <a:ea typeface="Verdana" panose="020B0604030504040204" pitchFamily="34" charset="0"/>
                <a:cs typeface="Courier New" panose="02070309020205020404" pitchFamily="49" charset="0"/>
              </a:rPr>
              <a:t>ASC</a:t>
            </a:r>
            <a:r>
              <a:rPr lang="en-US" sz="1400" dirty="0">
                <a:latin typeface="Verdana" panose="020B0604030504040204" pitchFamily="34" charset="0"/>
                <a:ea typeface="Verdana" panose="020B0604030504040204" pitchFamily="34" charset="0"/>
                <a:cs typeface="Courier New" panose="02070309020205020404" pitchFamily="49" charset="0"/>
              </a:rPr>
              <a:t> (the default) </a:t>
            </a:r>
          </a:p>
          <a:p>
            <a:pPr lvl="1">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ORDER BY</a:t>
            </a:r>
            <a:r>
              <a:rPr lang="en-US" sz="1800" dirty="0">
                <a:latin typeface="Verdana" panose="020B0604030504040204" pitchFamily="34" charset="0"/>
                <a:ea typeface="Verdana" panose="020B0604030504040204" pitchFamily="34" charset="0"/>
                <a:cs typeface="Courier New" panose="02070309020205020404" pitchFamily="49" charset="0"/>
              </a:rPr>
              <a:t> must be the last clause in a </a:t>
            </a:r>
            <a:r>
              <a:rPr lang="en-US" sz="1800" dirty="0">
                <a:latin typeface="Courier New" panose="02070309020205020404" pitchFamily="49" charset="0"/>
                <a:ea typeface="Verdana" panose="020B0604030504040204" pitchFamily="34" charset="0"/>
                <a:cs typeface="Courier New" panose="02070309020205020404" pitchFamily="49" charset="0"/>
              </a:rPr>
              <a:t>SELECT</a:t>
            </a:r>
            <a:r>
              <a:rPr lang="en-US" sz="1800" dirty="0">
                <a:latin typeface="Verdana" panose="020B0604030504040204" pitchFamily="34" charset="0"/>
                <a:ea typeface="Verdana" panose="020B0604030504040204" pitchFamily="34" charset="0"/>
                <a:cs typeface="Courier New" panose="02070309020205020404" pitchFamily="49" charset="0"/>
              </a:rPr>
              <a:t> statement</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Syntax </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a:t>
            </a:r>
            <a:r>
              <a:rPr lang="en-US" sz="1800" i="1" dirty="0">
                <a:latin typeface="Courier New" panose="02070309020205020404" pitchFamily="49" charset="0"/>
                <a:ea typeface="Verdana" panose="020B0604030504040204" pitchFamily="34" charset="0"/>
                <a:cs typeface="Courier New" panose="02070309020205020404" pitchFamily="49" charset="0"/>
              </a:rPr>
              <a:t>columns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a:t>
            </a:r>
            <a:r>
              <a:rPr lang="en-US" sz="1800" i="1" dirty="0">
                <a:latin typeface="Courier New" panose="02070309020205020404" pitchFamily="49" charset="0"/>
                <a:ea typeface="Verdana" panose="020B0604030504040204" pitchFamily="34" charset="0"/>
                <a:cs typeface="Courier New" panose="02070309020205020404" pitchFamily="49" charset="0"/>
              </a:rPr>
              <a:t>table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ORDER BY </a:t>
            </a:r>
            <a:r>
              <a:rPr lang="en-US" sz="1800" i="1" dirty="0" err="1">
                <a:latin typeface="Courier New" panose="02070309020205020404" pitchFamily="49" charset="0"/>
                <a:ea typeface="Verdana" panose="020B0604030504040204" pitchFamily="34" charset="0"/>
                <a:cs typeface="Courier New" panose="02070309020205020404" pitchFamily="49" charset="0"/>
              </a:rPr>
              <a:t>sort_column</a:t>
            </a:r>
            <a:r>
              <a:rPr lang="en-US" sz="1800" i="1" dirty="0">
                <a:latin typeface="Courier New" panose="02070309020205020404" pitchFamily="49" charset="0"/>
                <a:ea typeface="Verdana" panose="020B0604030504040204" pitchFamily="34" charset="0"/>
                <a:cs typeface="Courier New" panose="02070309020205020404" pitchFamily="49" charset="0"/>
              </a:rPr>
              <a:t> </a:t>
            </a:r>
            <a:r>
              <a:rPr lang="en-US" sz="1800" dirty="0">
                <a:latin typeface="Courier New" panose="02070309020205020404" pitchFamily="49" charset="0"/>
                <a:ea typeface="Verdana" panose="020B0604030504040204" pitchFamily="34" charset="0"/>
                <a:cs typeface="Courier New" panose="02070309020205020404" pitchFamily="49" charset="0"/>
              </a:rPr>
              <a:t>[ASC | DESC];</a:t>
            </a:r>
          </a:p>
          <a:p>
            <a:pPr lvl="1">
              <a:defRPr sz="1800"/>
            </a:pPr>
            <a:r>
              <a:rPr lang="en-US" sz="1800" dirty="0">
                <a:latin typeface="Verdana" panose="020B0604030504040204" pitchFamily="34" charset="0"/>
                <a:ea typeface="Verdana" panose="020B0604030504040204" pitchFamily="34" charset="0"/>
                <a:cs typeface="Courier New" panose="02070309020205020404" pitchFamily="49" charset="0"/>
              </a:rPr>
              <a:t>Real-life example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SELECT fname,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city, state</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FROM customers</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ORDER BY </a:t>
            </a:r>
            <a:r>
              <a:rPr lang="en-US" sz="1800" dirty="0" err="1">
                <a:latin typeface="Courier New" panose="02070309020205020404" pitchFamily="49" charset="0"/>
                <a:ea typeface="Verdana" panose="020B0604030504040204" pitchFamily="34" charset="0"/>
                <a:cs typeface="Courier New" panose="02070309020205020404" pitchFamily="49" charset="0"/>
              </a:rPr>
              <a:t>lname</a:t>
            </a:r>
            <a:r>
              <a:rPr lang="en-US" sz="1800" dirty="0">
                <a:latin typeface="Courier New" panose="02070309020205020404" pitchFamily="49" charset="0"/>
                <a:ea typeface="Verdana" panose="020B0604030504040204" pitchFamily="34" charset="0"/>
                <a:cs typeface="Courier New" panose="02070309020205020404" pitchFamily="49" charset="0"/>
              </a:rPr>
              <a:t> ASC</a:t>
            </a:r>
          </a:p>
          <a:p>
            <a:pPr marL="381000" lvl="1" indent="0">
              <a:buNone/>
              <a:defRPr sz="1800"/>
            </a:pPr>
            <a:r>
              <a:rPr lang="en-US" sz="1800" dirty="0">
                <a:latin typeface="Courier New" panose="02070309020205020404" pitchFamily="49" charset="0"/>
                <a:ea typeface="Verdana" panose="020B0604030504040204" pitchFamily="34" charset="0"/>
                <a:cs typeface="Courier New" panose="02070309020205020404" pitchFamily="49" charset="0"/>
              </a:rPr>
              <a:t>				  fname ASC;</a:t>
            </a:r>
          </a:p>
          <a:p>
            <a:pPr lvl="1">
              <a:defRPr sz="1800"/>
            </a:pPr>
            <a:endParaRPr lang="en-US" sz="1800" dirty="0">
              <a:latin typeface="Verdana" panose="020B0604030504040204" pitchFamily="34" charset="0"/>
              <a:ea typeface="Verdana" panose="020B0604030504040204" pitchFamily="34" charset="0"/>
              <a:cs typeface="Courier New" panose="02070309020205020404" pitchFamily="49" charset="0"/>
            </a:endParaRPr>
          </a:p>
        </p:txBody>
      </p:sp>
      <p:sp>
        <p:nvSpPr>
          <p:cNvPr id="86" name="Shape 86"/>
          <p:cNvSpPr/>
          <p:nvPr/>
        </p:nvSpPr>
        <p:spPr>
          <a:xfrm>
            <a:off x="5343895" y="860944"/>
            <a:ext cx="3620099" cy="558522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a:spcBef>
                <a:spcPts val="900"/>
              </a:spcBef>
              <a:defRPr sz="2400">
                <a:latin typeface="Verdana"/>
                <a:ea typeface="Verdana"/>
                <a:cs typeface="Verdana"/>
                <a:sym typeface="Verdana"/>
              </a:defRPr>
            </a:pPr>
            <a:endParaRPr lang="en-US" dirty="0"/>
          </a:p>
        </p:txBody>
      </p:sp>
    </p:spTree>
    <p:extLst>
      <p:ext uri="{BB962C8B-B14F-4D97-AF65-F5344CB8AC3E}">
        <p14:creationId xmlns:p14="http://schemas.microsoft.com/office/powerpoint/2010/main" val="664362392"/>
      </p:ext>
    </p:extLst>
  </p:cSld>
  <p:clrMapOvr>
    <a:masterClrMapping/>
  </p:clrMapOvr>
  <p:transition spd="slow"/>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F27C14"/>
      </a:accent1>
      <a:accent2>
        <a:srgbClr val="F09B60"/>
      </a:accent2>
      <a:accent3>
        <a:srgbClr val="8F8F8F"/>
      </a:accent3>
      <a:accent4>
        <a:srgbClr val="707070"/>
      </a:accent4>
      <a:accent5>
        <a:srgbClr val="F7BFAA"/>
      </a:accent5>
      <a:accent6>
        <a:srgbClr val="D98C5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F27C14"/>
      </a:accent1>
      <a:accent2>
        <a:srgbClr val="F09B60"/>
      </a:accent2>
      <a:accent3>
        <a:srgbClr val="8F8F8F"/>
      </a:accent3>
      <a:accent4>
        <a:srgbClr val="707070"/>
      </a:accent4>
      <a:accent5>
        <a:srgbClr val="F7BFAA"/>
      </a:accent5>
      <a:accent6>
        <a:srgbClr val="D98C5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13009</TotalTime>
  <Words>27182</Words>
  <Application>Microsoft Office PowerPoint</Application>
  <PresentationFormat>On-screen Show (4:3)</PresentationFormat>
  <Paragraphs>3196</Paragraphs>
  <Slides>269</Slides>
  <Notes>269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269</vt:i4>
      </vt:variant>
    </vt:vector>
  </HeadingPairs>
  <TitlesOfParts>
    <vt:vector size="275" baseType="lpstr">
      <vt:lpstr>Arial</vt:lpstr>
      <vt:lpstr>Courier New</vt:lpstr>
      <vt:lpstr>Curlz MT</vt:lpstr>
      <vt:lpstr>Helvetica Neue</vt:lpstr>
      <vt:lpstr>Verdana</vt:lpstr>
      <vt:lpstr>Default</vt:lpstr>
      <vt:lpstr>PowerPoint Presentation</vt:lpstr>
      <vt:lpstr>About DevelopIntelligence</vt:lpstr>
      <vt:lpstr>Course Offerings</vt:lpstr>
      <vt:lpstr>PowerPoint Presentation</vt:lpstr>
      <vt:lpstr>Database vs. Database Management System</vt:lpstr>
      <vt:lpstr>Popular Database Platforms </vt:lpstr>
      <vt:lpstr>Server DBMSs vs. Desktop DBMSs</vt:lpstr>
      <vt:lpstr>Server DBMSs vs. Desktop DBMSs (cont'd)</vt:lpstr>
      <vt:lpstr>What is SQL?</vt:lpstr>
      <vt:lpstr>SQL Overview</vt:lpstr>
      <vt:lpstr>SQL Overview (cont'd)</vt:lpstr>
      <vt:lpstr>Types of SQL Statements</vt:lpstr>
      <vt:lpstr>SQL Syntax</vt:lpstr>
      <vt:lpstr>Microsoft SQL Server </vt:lpstr>
      <vt:lpstr>Oracle </vt:lpstr>
      <vt:lpstr>The Relational Model </vt:lpstr>
      <vt:lpstr>Tables </vt:lpstr>
      <vt:lpstr>Columns </vt:lpstr>
      <vt:lpstr>Rows </vt:lpstr>
      <vt:lpstr>Table Closure </vt:lpstr>
      <vt:lpstr>Two Types of DBMS Tables </vt:lpstr>
      <vt:lpstr>Two Types of DBMS Tables (cont'd) </vt:lpstr>
      <vt:lpstr>Primary Keys  </vt:lpstr>
      <vt:lpstr>Primary Keys (cont'd)  </vt:lpstr>
      <vt:lpstr>Foreign Keys </vt:lpstr>
      <vt:lpstr>Relationships: One-to-One  </vt:lpstr>
      <vt:lpstr>Relationships: One-to-Many  </vt:lpstr>
      <vt:lpstr>Relationships: Many-to-Many  </vt:lpstr>
      <vt:lpstr>PowerPoint Presentation</vt:lpstr>
      <vt:lpstr>Create, Alter, and Drop Tables</vt:lpstr>
      <vt:lpstr>Creating Tables</vt:lpstr>
      <vt:lpstr>CREATE TABLE</vt:lpstr>
      <vt:lpstr>Real-Life Example: CREATE TABLE</vt:lpstr>
      <vt:lpstr>Tips for Creating a Table</vt:lpstr>
      <vt:lpstr>Table Constraints</vt:lpstr>
      <vt:lpstr>Constraint Types</vt:lpstr>
      <vt:lpstr>NULL and NOT NULL</vt:lpstr>
      <vt:lpstr>Real-Life Example: NOT NULL</vt:lpstr>
      <vt:lpstr>Tips with NULL and NOT NULL</vt:lpstr>
      <vt:lpstr>Set Default Values</vt:lpstr>
      <vt:lpstr>DBMS Specific Rules About Default</vt:lpstr>
      <vt:lpstr>INSERT</vt:lpstr>
      <vt:lpstr>INSERT Using Column Position</vt:lpstr>
      <vt:lpstr>INSERT Using Column Name</vt:lpstr>
      <vt:lpstr>Exercise: Creating Tables (1/2)</vt:lpstr>
      <vt:lpstr>Exercise: Creating Tables (2/2)</vt:lpstr>
      <vt:lpstr>PowerPoint Presentation</vt:lpstr>
      <vt:lpstr>Constructing an SQL Statement</vt:lpstr>
      <vt:lpstr>Common SQL Syntax Errors</vt:lpstr>
      <vt:lpstr>SQL Statement Terminology</vt:lpstr>
      <vt:lpstr>SQL Identifiers</vt:lpstr>
      <vt:lpstr>SQL Data Types</vt:lpstr>
      <vt:lpstr>SQL Data Types</vt:lpstr>
      <vt:lpstr>SQL Data Types: Character String</vt:lpstr>
      <vt:lpstr>SQL Data Types: Character String (cont'd)</vt:lpstr>
      <vt:lpstr>SQL Character Data Types</vt:lpstr>
      <vt:lpstr>SQL Character Data Types (cont'd)</vt:lpstr>
      <vt:lpstr>SQL Character Data Types (cont'd)</vt:lpstr>
      <vt:lpstr>SQL Unicode Data Types</vt:lpstr>
      <vt:lpstr>SQL Binary Large Object Data Types</vt:lpstr>
      <vt:lpstr>DBMS BLOB Types</vt:lpstr>
      <vt:lpstr>SQL Exact Numeric Data Types</vt:lpstr>
      <vt:lpstr>SQL Numeric Data Types</vt:lpstr>
      <vt:lpstr>SQL Numeric Data Types (cont'd)</vt:lpstr>
      <vt:lpstr>DBMS Exact Numeric Types</vt:lpstr>
      <vt:lpstr>SQL Approximate Numeric Data Types</vt:lpstr>
      <vt:lpstr>SQL Approximate Numeric Data Types (cont'd)</vt:lpstr>
      <vt:lpstr>DBMS Approximate Numeric Types</vt:lpstr>
      <vt:lpstr>SQL Boolean Data Types</vt:lpstr>
      <vt:lpstr>DBMS Boolean Types</vt:lpstr>
      <vt:lpstr>SQL Datetime Data Types</vt:lpstr>
      <vt:lpstr>SQL Datetime Data Types</vt:lpstr>
      <vt:lpstr>SQL Datetime Data Types</vt:lpstr>
      <vt:lpstr>SQL Datetime Data Types</vt:lpstr>
      <vt:lpstr>SQL Valid Datetime Data Types</vt:lpstr>
      <vt:lpstr>DBMS Datetime Types</vt:lpstr>
      <vt:lpstr>SQL Interval Data Types</vt:lpstr>
      <vt:lpstr>SQL Unique Identifier Data Types</vt:lpstr>
      <vt:lpstr>DBMS Unique Identifier Types</vt:lpstr>
      <vt:lpstr>SQL Unique Identifier Data Types</vt:lpstr>
      <vt:lpstr>SQL Null Data Types</vt:lpstr>
      <vt:lpstr>SQL Null Data Types</vt:lpstr>
      <vt:lpstr>Exercise: Field Datatypes and Constraints (1/3)</vt:lpstr>
      <vt:lpstr>Exercise: Field Datatypes and Constraints (2/3)</vt:lpstr>
      <vt:lpstr>Exercise: Field Datatypes and Constraints (3/3)</vt:lpstr>
      <vt:lpstr>PowerPoint Presentation</vt:lpstr>
      <vt:lpstr>INSERT, UPDATE, DELETE</vt:lpstr>
      <vt:lpstr>INSERT, UPDATE, DELETE</vt:lpstr>
      <vt:lpstr>UPDATE</vt:lpstr>
      <vt:lpstr>DELETE</vt:lpstr>
      <vt:lpstr>DELETE Examples</vt:lpstr>
      <vt:lpstr>Exercise: Adding Data to a Table</vt:lpstr>
      <vt:lpstr>PowerPoint Presentation</vt:lpstr>
      <vt:lpstr>SQL SELECT Statement</vt:lpstr>
      <vt:lpstr>SQL SELECT Statement</vt:lpstr>
      <vt:lpstr>Creating Column Aliases</vt:lpstr>
      <vt:lpstr>SQL AS Clause</vt:lpstr>
      <vt:lpstr>SQL DISTINCT Clause</vt:lpstr>
      <vt:lpstr>SQL ORDER BY Clause</vt:lpstr>
      <vt:lpstr>SQL Sort Order</vt:lpstr>
      <vt:lpstr>SQL Sorting and NULL</vt:lpstr>
      <vt:lpstr>SQL Sorting Speed</vt:lpstr>
      <vt:lpstr>SQL Sorting Caveats</vt:lpstr>
      <vt:lpstr>SQL WHERE Clause</vt:lpstr>
      <vt:lpstr>SQL Condition Operators </vt:lpstr>
      <vt:lpstr>SQL Operators</vt:lpstr>
      <vt:lpstr>SQL Comparison Operators</vt:lpstr>
      <vt:lpstr>SQL Operation Rules </vt:lpstr>
      <vt:lpstr>Case-Sensitivity</vt:lpstr>
      <vt:lpstr>Dates and Number Comparison Tips</vt:lpstr>
      <vt:lpstr>WHERE with Column Aliases</vt:lpstr>
      <vt:lpstr>AND Operator</vt:lpstr>
      <vt:lpstr>OR Operator</vt:lpstr>
      <vt:lpstr>NOT Operator</vt:lpstr>
      <vt:lpstr>LIKE and Wildcards</vt:lpstr>
      <vt:lpstr>PowerPoint Presentation</vt:lpstr>
      <vt:lpstr>Escaping Patterns as Literals</vt:lpstr>
      <vt:lpstr>Filtering Ranges with BETWEEN</vt:lpstr>
      <vt:lpstr>The IN Operator</vt:lpstr>
      <vt:lpstr>Exercise: Selecting From a Database (1/4)</vt:lpstr>
      <vt:lpstr>Exercise: Selecting From a Database (2/4)</vt:lpstr>
      <vt:lpstr>Exercise: Selecting From a Database (3/4)</vt:lpstr>
      <vt:lpstr>Exercise: Selecting From a Database (4/4)</vt:lpstr>
      <vt:lpstr>PowerPoint Presentation</vt:lpstr>
      <vt:lpstr>Types of Operations and Functions </vt:lpstr>
      <vt:lpstr>Create a Derived Column </vt:lpstr>
      <vt:lpstr>Create a Derived Column </vt:lpstr>
      <vt:lpstr>Arithmetic Operators </vt:lpstr>
      <vt:lpstr>Tips: Arithmetic Operators </vt:lpstr>
      <vt:lpstr>Order of Evaluation</vt:lpstr>
      <vt:lpstr>Order of Evaluation (cont'd)</vt:lpstr>
      <vt:lpstr>Concatenate Strings</vt:lpstr>
      <vt:lpstr>DBMS-Specific String Tips</vt:lpstr>
      <vt:lpstr>Extract a Substring</vt:lpstr>
      <vt:lpstr>DBMS-Specific Substring Tips</vt:lpstr>
      <vt:lpstr>Change String Case</vt:lpstr>
      <vt:lpstr>Exercise: Operations (1/3)</vt:lpstr>
      <vt:lpstr>Exercise: Operations (2/3)</vt:lpstr>
      <vt:lpstr>Exercise: Operations (3/3)</vt:lpstr>
      <vt:lpstr>PowerPoint Presentation</vt:lpstr>
      <vt:lpstr>Summarizing and Grouping Data</vt:lpstr>
      <vt:lpstr>Aggregate Functions</vt:lpstr>
      <vt:lpstr>Aggregate Expressions and Data Types</vt:lpstr>
      <vt:lpstr>Aggregate Expression Tips</vt:lpstr>
      <vt:lpstr>Aggregate Expression Tips</vt:lpstr>
      <vt:lpstr>DBMS-Specific Aggregate Expression Tips</vt:lpstr>
      <vt:lpstr>Finding a Minimum</vt:lpstr>
      <vt:lpstr>Finding a Maximum</vt:lpstr>
      <vt:lpstr>Finding the Sum</vt:lpstr>
      <vt:lpstr>Finding an Average</vt:lpstr>
      <vt:lpstr>Aggregating and Nulls</vt:lpstr>
      <vt:lpstr>Counting Rows</vt:lpstr>
      <vt:lpstr>Aggregating Distinct Values</vt:lpstr>
      <vt:lpstr>DISTINCT with Aggregate Functions</vt:lpstr>
      <vt:lpstr>Grouping Rows</vt:lpstr>
      <vt:lpstr>GROUP BY Clause</vt:lpstr>
      <vt:lpstr>GROUP BY Clause</vt:lpstr>
      <vt:lpstr>GROUP BY Tips</vt:lpstr>
      <vt:lpstr>Filtering Groups with HAVING</vt:lpstr>
      <vt:lpstr>HAVING Example</vt:lpstr>
      <vt:lpstr>Exercise: Working with Aggregate Data (1/3)</vt:lpstr>
      <vt:lpstr>Exercise: Working with Aggregate Data (2/3)</vt:lpstr>
      <vt:lpstr>Exercise: Working with Aggregate Data (3/3)</vt:lpstr>
      <vt:lpstr>PowerPoint Presentation</vt:lpstr>
      <vt:lpstr>Joins</vt:lpstr>
      <vt:lpstr>Table Aliases with AS</vt:lpstr>
      <vt:lpstr>Types of Joins</vt:lpstr>
      <vt:lpstr>Types of Joins</vt:lpstr>
      <vt:lpstr>Create a Join with JOIN or WHERE</vt:lpstr>
      <vt:lpstr>Create an INNER JOIN</vt:lpstr>
      <vt:lpstr>Create an INNER JOIN (cont'd)</vt:lpstr>
      <vt:lpstr>Create an OUTER JOIN</vt:lpstr>
      <vt:lpstr>Types of OUTER JOIN</vt:lpstr>
      <vt:lpstr>OUTER JOIN Syntax</vt:lpstr>
      <vt:lpstr>OUTER JOIN Syntax</vt:lpstr>
      <vt:lpstr>Exercise: Working with Joins (1/2)</vt:lpstr>
      <vt:lpstr>Exercise: Working with Joins (2/2)</vt:lpstr>
      <vt:lpstr>PowerPoint Presentation</vt:lpstr>
      <vt:lpstr>Subqueries</vt:lpstr>
      <vt:lpstr>Subquery Syntax Rules</vt:lpstr>
      <vt:lpstr>Subqueries vs. Joins</vt:lpstr>
      <vt:lpstr>Exercise: Working with Subqueries </vt:lpstr>
      <vt:lpstr>PowerPoint Presentation</vt:lpstr>
      <vt:lpstr>SQL Set Operations</vt:lpstr>
      <vt:lpstr>SQL UNION Set Operation</vt:lpstr>
      <vt:lpstr>SQL UNION</vt:lpstr>
      <vt:lpstr>SQL UNION Tips</vt:lpstr>
      <vt:lpstr>SQL UNION Tips</vt:lpstr>
      <vt:lpstr>SQL UNION Tips (cont'd)</vt:lpstr>
      <vt:lpstr>SQL INTERSECT Operation</vt:lpstr>
      <vt:lpstr>SQL INTERSECT Operation (cont'd)</vt:lpstr>
      <vt:lpstr>SQL EXCEPT Operation</vt:lpstr>
      <vt:lpstr>SQL EXCEPT Tips</vt:lpstr>
      <vt:lpstr>SQL EXCEPT Tips (cont'd)</vt:lpstr>
      <vt:lpstr>DBMS Support of EXCEPT </vt:lpstr>
      <vt:lpstr>Exercise: Working with Set Operations </vt:lpstr>
      <vt:lpstr>PowerPoint Presentation</vt:lpstr>
      <vt:lpstr>INSERT and Run a Subquery</vt:lpstr>
      <vt:lpstr>INSERT and Run a Subquery</vt:lpstr>
      <vt:lpstr>UPDATE with CASE</vt:lpstr>
      <vt:lpstr>UPDATE with Nested Subqueries </vt:lpstr>
      <vt:lpstr>TRUNCATE</vt:lpstr>
      <vt:lpstr>DBMS-Specific Table Definitions: SQL Server</vt:lpstr>
      <vt:lpstr>DBMS-Specific Table Definitions: Oracle</vt:lpstr>
      <vt:lpstr>Exercise: Putting it All Together (1/3) </vt:lpstr>
      <vt:lpstr>Exercise: Putting it All Together (2/3) </vt:lpstr>
      <vt:lpstr>Exercise: Putting it All Together (3/3) </vt:lpstr>
      <vt:lpstr>PowerPoint Presentation</vt:lpstr>
      <vt:lpstr>Set a Primary Key</vt:lpstr>
      <vt:lpstr>Set a Primary Key (cont'd)</vt:lpstr>
      <vt:lpstr>Set a Primary Key (cont'd)</vt:lpstr>
      <vt:lpstr>Set a Primary Key (cont'd)</vt:lpstr>
      <vt:lpstr>Primary Key Tip</vt:lpstr>
      <vt:lpstr>Set a Foreign Key</vt:lpstr>
      <vt:lpstr>Set a Foreign Key (cont'd)</vt:lpstr>
      <vt:lpstr>Set a Foreign Key (cont'd)</vt:lpstr>
      <vt:lpstr>Set a Foreign Key (cont'd)</vt:lpstr>
      <vt:lpstr>Set a Foreign Key (cont'd)</vt:lpstr>
      <vt:lpstr>Set a Foreign Key (cont'd)</vt:lpstr>
      <vt:lpstr>Set a Foreign Key (cont'd)</vt:lpstr>
      <vt:lpstr>Set a Foreign Key (cont'd)</vt:lpstr>
      <vt:lpstr>Force Unique Values</vt:lpstr>
      <vt:lpstr>Force Unique Values</vt:lpstr>
      <vt:lpstr>Force Unique Values</vt:lpstr>
      <vt:lpstr>Force Unique Values</vt:lpstr>
      <vt:lpstr>Alter a Table</vt:lpstr>
      <vt:lpstr>ALTER TABLE Syntax</vt:lpstr>
      <vt:lpstr>Renaming a Table</vt:lpstr>
      <vt:lpstr>Drop a Table</vt:lpstr>
      <vt:lpstr>Atomicity   </vt:lpstr>
      <vt:lpstr>Normalization  </vt:lpstr>
      <vt:lpstr>First Normal Form (1NF)</vt:lpstr>
      <vt:lpstr>Second Normal Form</vt:lpstr>
      <vt:lpstr>Third Normal Form</vt:lpstr>
      <vt:lpstr>PowerPoint Presentation</vt:lpstr>
      <vt:lpstr>DBMS Indexes</vt:lpstr>
      <vt:lpstr>DBMS Indexes</vt:lpstr>
      <vt:lpstr>Creating an Index</vt:lpstr>
      <vt:lpstr>Index Tips</vt:lpstr>
      <vt:lpstr>Index Tips (cont'd)</vt:lpstr>
      <vt:lpstr>Index Tips (cont'd)</vt:lpstr>
      <vt:lpstr>Index Best Practices</vt:lpstr>
      <vt:lpstr>Dropping an Index</vt:lpstr>
      <vt:lpstr>DBMS Specific Dropping an Index</vt:lpstr>
      <vt:lpstr>Views</vt:lpstr>
      <vt:lpstr>Considerations When Creating a View </vt:lpstr>
      <vt:lpstr>Advantages of Views</vt:lpstr>
      <vt:lpstr>Advantages of Views (cont'd)</vt:lpstr>
      <vt:lpstr>Creating a View</vt:lpstr>
      <vt:lpstr>Creating a View</vt:lpstr>
      <vt:lpstr>SQL CREATE VIEW Syntax</vt:lpstr>
      <vt:lpstr>SQL CREATE VIEW</vt:lpstr>
      <vt:lpstr>View Tips</vt:lpstr>
      <vt:lpstr>Retrieve Data Through a View</vt:lpstr>
      <vt:lpstr>Update Data Through a View</vt:lpstr>
      <vt:lpstr>Update Data Through a View</vt:lpstr>
      <vt:lpstr>Insert a Row Through a View</vt:lpstr>
      <vt:lpstr>WITH CHECK OPTION</vt:lpstr>
      <vt:lpstr>Update a Row Through a View</vt:lpstr>
      <vt:lpstr>Delete a Row Through a View</vt:lpstr>
      <vt:lpstr>Dropping a View</vt:lpstr>
      <vt:lpstr>Transactions</vt:lpstr>
      <vt:lpstr>DBMS and Transactions</vt:lpstr>
      <vt:lpstr>DBMS Specific Transaction Code</vt:lpstr>
      <vt:lpstr>Real-Life Example: Transaction </vt:lpstr>
      <vt:lpstr>ACID</vt:lpstr>
      <vt:lpstr>Transactions Tips</vt:lpstr>
      <vt:lpstr>Transaction Savepoints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Thomas Holmes</cp:lastModifiedBy>
  <cp:revision>1739</cp:revision>
  <dcterms:modified xsi:type="dcterms:W3CDTF">2019-08-16T11:59:30Z</dcterms:modified>
</cp:coreProperties>
</file>